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313" r:id="rId3"/>
    <p:sldId id="315" r:id="rId4"/>
    <p:sldId id="314" r:id="rId5"/>
    <p:sldId id="316" r:id="rId6"/>
    <p:sldId id="317" r:id="rId7"/>
    <p:sldId id="275" r:id="rId8"/>
    <p:sldId id="318" r:id="rId9"/>
    <p:sldId id="277" r:id="rId10"/>
    <p:sldId id="278" r:id="rId11"/>
    <p:sldId id="279" r:id="rId12"/>
    <p:sldId id="280" r:id="rId13"/>
    <p:sldId id="282" r:id="rId14"/>
    <p:sldId id="283" r:id="rId15"/>
    <p:sldId id="284" r:id="rId16"/>
    <p:sldId id="285" r:id="rId17"/>
    <p:sldId id="288" r:id="rId18"/>
    <p:sldId id="290" r:id="rId19"/>
    <p:sldId id="291" r:id="rId20"/>
    <p:sldId id="292" r:id="rId21"/>
    <p:sldId id="293" r:id="rId22"/>
    <p:sldId id="294" r:id="rId23"/>
    <p:sldId id="295" r:id="rId24"/>
    <p:sldId id="297" r:id="rId25"/>
    <p:sldId id="299" r:id="rId26"/>
    <p:sldId id="302" r:id="rId27"/>
    <p:sldId id="303" r:id="rId28"/>
    <p:sldId id="304" r:id="rId29"/>
    <p:sldId id="30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93"/>
    <p:restoredTop sz="75544"/>
  </p:normalViewPr>
  <p:slideViewPr>
    <p:cSldViewPr snapToGrid="0" snapToObjects="1">
      <p:cViewPr varScale="1">
        <p:scale>
          <a:sx n="88" d="100"/>
          <a:sy n="88" d="100"/>
        </p:scale>
        <p:origin x="10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63F405-AFBD-C84B-B83E-31922419EA31}" type="datetimeFigureOut">
              <a:rPr lang="en-US" smtClean="0"/>
              <a:t>8/22/23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444EB-D23C-1C44-8CE1-DBB62431066E}" type="slidenum">
              <a:rPr lang="en-US" smtClean="0"/>
              <a:t>‹#›</a:t>
            </a:fld>
            <a:endParaRPr lang="en-US"/>
          </a:p>
        </p:txBody>
      </p:sp>
    </p:spTree>
    <p:extLst>
      <p:ext uri="{BB962C8B-B14F-4D97-AF65-F5344CB8AC3E}">
        <p14:creationId xmlns:p14="http://schemas.microsoft.com/office/powerpoint/2010/main" val="1826352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5A4471F-A8BB-AD45-9C8A-C3BA537C43C3}" type="slidenum">
              <a:rPr lang="en-US" sz="1200"/>
              <a:pPr/>
              <a:t>1</a:t>
            </a:fld>
            <a:endParaRPr lang="en-US" sz="1200"/>
          </a:p>
        </p:txBody>
      </p:sp>
      <p:sp>
        <p:nvSpPr>
          <p:cNvPr id="51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123"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864890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B79D2F6-B001-4596-906A-4F5FB40D417C}" type="slidenum">
              <a:rPr lang="en-US" altLang="en-US">
                <a:latin typeface="Calibri" panose="020F0502020204030204" pitchFamily="34" charset="0"/>
              </a:rPr>
              <a:pPr eaLnBrk="1" hangingPunct="1"/>
              <a:t>15</a:t>
            </a:fld>
            <a:endParaRPr lang="en-US" altLang="en-US">
              <a:latin typeface="Calibri" panose="020F0502020204030204" pitchFamily="34" charset="0"/>
            </a:endParaRPr>
          </a:p>
        </p:txBody>
      </p:sp>
      <p:sp>
        <p:nvSpPr>
          <p:cNvPr id="583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8372"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591122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22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701BE154-D5B7-4527-A112-85598F3AB7B3}" type="slidenum">
              <a:rPr lang="en-US" altLang="en-US">
                <a:latin typeface="Calibri" panose="020F0502020204030204" pitchFamily="34" charset="0"/>
              </a:rPr>
              <a:pPr eaLnBrk="1" hangingPunct="1"/>
              <a:t>21</a:t>
            </a:fld>
            <a:endParaRPr lang="en-US" altLang="en-US">
              <a:latin typeface="Calibri" panose="020F0502020204030204" pitchFamily="34" charset="0"/>
            </a:endParaRPr>
          </a:p>
        </p:txBody>
      </p:sp>
    </p:spTree>
    <p:extLst>
      <p:ext uri="{BB962C8B-B14F-4D97-AF65-F5344CB8AC3E}">
        <p14:creationId xmlns:p14="http://schemas.microsoft.com/office/powerpoint/2010/main" val="1510995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894F3D7-AF46-450B-B70C-301E454298F7}" type="slidenum">
              <a:rPr lang="en-US" altLang="en-US">
                <a:latin typeface="Calibri" panose="020F0502020204030204" pitchFamily="34" charset="0"/>
              </a:rPr>
              <a:pPr eaLnBrk="1" hangingPunct="1"/>
              <a:t>25</a:t>
            </a:fld>
            <a:endParaRPr lang="en-US" altLang="en-US">
              <a:latin typeface="Calibri" panose="020F0502020204030204" pitchFamily="34" charset="0"/>
            </a:endParaRPr>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9636"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856120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AD518CE-8E1A-4A72-AB52-046518EA430E}" type="slidenum">
              <a:rPr lang="en-US" altLang="en-US">
                <a:latin typeface="Calibri" panose="020F0502020204030204" pitchFamily="34" charset="0"/>
              </a:rPr>
              <a:pPr eaLnBrk="1" hangingPunct="1"/>
              <a:t>26</a:t>
            </a:fld>
            <a:endParaRPr lang="en-US" altLang="en-US">
              <a:latin typeface="Calibri" panose="020F0502020204030204" pitchFamily="34" charset="0"/>
            </a:endParaRPr>
          </a:p>
        </p:txBody>
      </p:sp>
      <p:sp>
        <p:nvSpPr>
          <p:cNvPr id="727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2708"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176305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1E51-42E2-C144-93D2-CF5D3AFB86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94BEBF-CA17-9F43-AECC-B8698D8C61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0563BE-0661-1046-BB89-A951D924EF39}"/>
              </a:ext>
            </a:extLst>
          </p:cNvPr>
          <p:cNvSpPr>
            <a:spLocks noGrp="1"/>
          </p:cNvSpPr>
          <p:nvPr>
            <p:ph type="dt" sz="half" idx="10"/>
          </p:nvPr>
        </p:nvSpPr>
        <p:spPr/>
        <p:txBody>
          <a:bodyPr/>
          <a:lstStyle/>
          <a:p>
            <a:fld id="{C289D5CA-9A1A-7E44-A33F-3AF1DC69CE4C}" type="datetimeFigureOut">
              <a:rPr lang="en-US" smtClean="0"/>
              <a:t>8/22/23</a:t>
            </a:fld>
            <a:endParaRPr lang="en-US"/>
          </a:p>
        </p:txBody>
      </p:sp>
      <p:sp>
        <p:nvSpPr>
          <p:cNvPr id="5" name="Footer Placeholder 4">
            <a:extLst>
              <a:ext uri="{FF2B5EF4-FFF2-40B4-BE49-F238E27FC236}">
                <a16:creationId xmlns:a16="http://schemas.microsoft.com/office/drawing/2014/main" id="{81DF27E7-74BB-B248-BD7B-B94C9BD24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9A34F-0112-674F-814F-6C2CF63EFE6E}"/>
              </a:ext>
            </a:extLst>
          </p:cNvPr>
          <p:cNvSpPr>
            <a:spLocks noGrp="1"/>
          </p:cNvSpPr>
          <p:nvPr>
            <p:ph type="sldNum" sz="quarter" idx="12"/>
          </p:nvPr>
        </p:nvSpPr>
        <p:spPr/>
        <p:txBody>
          <a:bodyPr/>
          <a:lstStyle/>
          <a:p>
            <a:fld id="{7692CC0E-810E-AA47-B878-4634308020B4}" type="slidenum">
              <a:rPr lang="en-US" smtClean="0"/>
              <a:t>‹#›</a:t>
            </a:fld>
            <a:endParaRPr lang="en-US"/>
          </a:p>
        </p:txBody>
      </p:sp>
    </p:spTree>
    <p:extLst>
      <p:ext uri="{BB962C8B-B14F-4D97-AF65-F5344CB8AC3E}">
        <p14:creationId xmlns:p14="http://schemas.microsoft.com/office/powerpoint/2010/main" val="670413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F9338-19AC-FD4B-9449-56BAB63BC9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976A9C-8C24-B74C-8C11-476873721B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D4E9E6-46C8-6A43-BB2F-9E5EE5E6A908}"/>
              </a:ext>
            </a:extLst>
          </p:cNvPr>
          <p:cNvSpPr>
            <a:spLocks noGrp="1"/>
          </p:cNvSpPr>
          <p:nvPr>
            <p:ph type="dt" sz="half" idx="10"/>
          </p:nvPr>
        </p:nvSpPr>
        <p:spPr/>
        <p:txBody>
          <a:bodyPr/>
          <a:lstStyle/>
          <a:p>
            <a:fld id="{C289D5CA-9A1A-7E44-A33F-3AF1DC69CE4C}" type="datetimeFigureOut">
              <a:rPr lang="en-US" smtClean="0"/>
              <a:t>8/22/23</a:t>
            </a:fld>
            <a:endParaRPr lang="en-US"/>
          </a:p>
        </p:txBody>
      </p:sp>
      <p:sp>
        <p:nvSpPr>
          <p:cNvPr id="5" name="Footer Placeholder 4">
            <a:extLst>
              <a:ext uri="{FF2B5EF4-FFF2-40B4-BE49-F238E27FC236}">
                <a16:creationId xmlns:a16="http://schemas.microsoft.com/office/drawing/2014/main" id="{F6785E2D-EFA7-9F47-BDE9-F7044653B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E7F6C-9743-B24C-A4DF-8968644D8BD8}"/>
              </a:ext>
            </a:extLst>
          </p:cNvPr>
          <p:cNvSpPr>
            <a:spLocks noGrp="1"/>
          </p:cNvSpPr>
          <p:nvPr>
            <p:ph type="sldNum" sz="quarter" idx="12"/>
          </p:nvPr>
        </p:nvSpPr>
        <p:spPr/>
        <p:txBody>
          <a:bodyPr/>
          <a:lstStyle/>
          <a:p>
            <a:fld id="{7692CC0E-810E-AA47-B878-4634308020B4}" type="slidenum">
              <a:rPr lang="en-US" smtClean="0"/>
              <a:t>‹#›</a:t>
            </a:fld>
            <a:endParaRPr lang="en-US"/>
          </a:p>
        </p:txBody>
      </p:sp>
    </p:spTree>
    <p:extLst>
      <p:ext uri="{BB962C8B-B14F-4D97-AF65-F5344CB8AC3E}">
        <p14:creationId xmlns:p14="http://schemas.microsoft.com/office/powerpoint/2010/main" val="325456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A3C3AF-1AEA-CB4A-ACBA-A4500884C9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67F330-1EE2-384F-BF6B-78EDCCE3C0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74156B-CC0B-A140-86B5-0B88164395A9}"/>
              </a:ext>
            </a:extLst>
          </p:cNvPr>
          <p:cNvSpPr>
            <a:spLocks noGrp="1"/>
          </p:cNvSpPr>
          <p:nvPr>
            <p:ph type="dt" sz="half" idx="10"/>
          </p:nvPr>
        </p:nvSpPr>
        <p:spPr/>
        <p:txBody>
          <a:bodyPr/>
          <a:lstStyle/>
          <a:p>
            <a:fld id="{C289D5CA-9A1A-7E44-A33F-3AF1DC69CE4C}" type="datetimeFigureOut">
              <a:rPr lang="en-US" smtClean="0"/>
              <a:t>8/22/23</a:t>
            </a:fld>
            <a:endParaRPr lang="en-US"/>
          </a:p>
        </p:txBody>
      </p:sp>
      <p:sp>
        <p:nvSpPr>
          <p:cNvPr id="5" name="Footer Placeholder 4">
            <a:extLst>
              <a:ext uri="{FF2B5EF4-FFF2-40B4-BE49-F238E27FC236}">
                <a16:creationId xmlns:a16="http://schemas.microsoft.com/office/drawing/2014/main" id="{54086638-B7D1-C744-81B0-BA4BC1779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8F2671-5E19-FF40-8B57-E80A96E0F2A2}"/>
              </a:ext>
            </a:extLst>
          </p:cNvPr>
          <p:cNvSpPr>
            <a:spLocks noGrp="1"/>
          </p:cNvSpPr>
          <p:nvPr>
            <p:ph type="sldNum" sz="quarter" idx="12"/>
          </p:nvPr>
        </p:nvSpPr>
        <p:spPr/>
        <p:txBody>
          <a:bodyPr/>
          <a:lstStyle/>
          <a:p>
            <a:fld id="{7692CC0E-810E-AA47-B878-4634308020B4}" type="slidenum">
              <a:rPr lang="en-US" smtClean="0"/>
              <a:t>‹#›</a:t>
            </a:fld>
            <a:endParaRPr lang="en-US"/>
          </a:p>
        </p:txBody>
      </p:sp>
    </p:spTree>
    <p:extLst>
      <p:ext uri="{BB962C8B-B14F-4D97-AF65-F5344CB8AC3E}">
        <p14:creationId xmlns:p14="http://schemas.microsoft.com/office/powerpoint/2010/main" val="1905976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E6EDC-A267-0441-8747-969AD6C0C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472112-39B3-7B41-AEF5-3B756A2C61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00C294-4C2D-A049-9B19-5722F1082140}"/>
              </a:ext>
            </a:extLst>
          </p:cNvPr>
          <p:cNvSpPr>
            <a:spLocks noGrp="1"/>
          </p:cNvSpPr>
          <p:nvPr>
            <p:ph type="dt" sz="half" idx="10"/>
          </p:nvPr>
        </p:nvSpPr>
        <p:spPr/>
        <p:txBody>
          <a:bodyPr/>
          <a:lstStyle/>
          <a:p>
            <a:fld id="{C289D5CA-9A1A-7E44-A33F-3AF1DC69CE4C}" type="datetimeFigureOut">
              <a:rPr lang="en-US" smtClean="0"/>
              <a:t>8/22/23</a:t>
            </a:fld>
            <a:endParaRPr lang="en-US"/>
          </a:p>
        </p:txBody>
      </p:sp>
      <p:sp>
        <p:nvSpPr>
          <p:cNvPr id="5" name="Footer Placeholder 4">
            <a:extLst>
              <a:ext uri="{FF2B5EF4-FFF2-40B4-BE49-F238E27FC236}">
                <a16:creationId xmlns:a16="http://schemas.microsoft.com/office/drawing/2014/main" id="{04458F0B-2C85-B84E-B8DB-0272CEE129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FC81A1-3640-A344-B994-4DADC3A29775}"/>
              </a:ext>
            </a:extLst>
          </p:cNvPr>
          <p:cNvSpPr>
            <a:spLocks noGrp="1"/>
          </p:cNvSpPr>
          <p:nvPr>
            <p:ph type="sldNum" sz="quarter" idx="12"/>
          </p:nvPr>
        </p:nvSpPr>
        <p:spPr/>
        <p:txBody>
          <a:bodyPr/>
          <a:lstStyle/>
          <a:p>
            <a:fld id="{7692CC0E-810E-AA47-B878-4634308020B4}" type="slidenum">
              <a:rPr lang="en-US" smtClean="0"/>
              <a:t>‹#›</a:t>
            </a:fld>
            <a:endParaRPr lang="en-US"/>
          </a:p>
        </p:txBody>
      </p:sp>
    </p:spTree>
    <p:extLst>
      <p:ext uri="{BB962C8B-B14F-4D97-AF65-F5344CB8AC3E}">
        <p14:creationId xmlns:p14="http://schemas.microsoft.com/office/powerpoint/2010/main" val="1920375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7A16-188A-314A-9623-D02739A3B5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17EBC3-5986-7B4D-98A6-1D8E08967B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86E9F7-D820-D440-A294-7BE81D0A3DCB}"/>
              </a:ext>
            </a:extLst>
          </p:cNvPr>
          <p:cNvSpPr>
            <a:spLocks noGrp="1"/>
          </p:cNvSpPr>
          <p:nvPr>
            <p:ph type="dt" sz="half" idx="10"/>
          </p:nvPr>
        </p:nvSpPr>
        <p:spPr/>
        <p:txBody>
          <a:bodyPr/>
          <a:lstStyle/>
          <a:p>
            <a:fld id="{C289D5CA-9A1A-7E44-A33F-3AF1DC69CE4C}" type="datetimeFigureOut">
              <a:rPr lang="en-US" smtClean="0"/>
              <a:t>8/22/23</a:t>
            </a:fld>
            <a:endParaRPr lang="en-US"/>
          </a:p>
        </p:txBody>
      </p:sp>
      <p:sp>
        <p:nvSpPr>
          <p:cNvPr id="5" name="Footer Placeholder 4">
            <a:extLst>
              <a:ext uri="{FF2B5EF4-FFF2-40B4-BE49-F238E27FC236}">
                <a16:creationId xmlns:a16="http://schemas.microsoft.com/office/drawing/2014/main" id="{05C10590-D228-F143-9465-CF66982D1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44C4D-1E8D-D845-AE53-F70ACA3E3854}"/>
              </a:ext>
            </a:extLst>
          </p:cNvPr>
          <p:cNvSpPr>
            <a:spLocks noGrp="1"/>
          </p:cNvSpPr>
          <p:nvPr>
            <p:ph type="sldNum" sz="quarter" idx="12"/>
          </p:nvPr>
        </p:nvSpPr>
        <p:spPr/>
        <p:txBody>
          <a:bodyPr/>
          <a:lstStyle/>
          <a:p>
            <a:fld id="{7692CC0E-810E-AA47-B878-4634308020B4}" type="slidenum">
              <a:rPr lang="en-US" smtClean="0"/>
              <a:t>‹#›</a:t>
            </a:fld>
            <a:endParaRPr lang="en-US"/>
          </a:p>
        </p:txBody>
      </p:sp>
    </p:spTree>
    <p:extLst>
      <p:ext uri="{BB962C8B-B14F-4D97-AF65-F5344CB8AC3E}">
        <p14:creationId xmlns:p14="http://schemas.microsoft.com/office/powerpoint/2010/main" val="4256296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DF9E-E5DF-9B40-AAA5-93970853CF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BDB8C4-93FF-1848-98B4-6EA216B0C9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4AFAB8-2B40-D146-9C82-4C627DB8A3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D0F511-9436-2E4D-AF16-36579B4DB2C5}"/>
              </a:ext>
            </a:extLst>
          </p:cNvPr>
          <p:cNvSpPr>
            <a:spLocks noGrp="1"/>
          </p:cNvSpPr>
          <p:nvPr>
            <p:ph type="dt" sz="half" idx="10"/>
          </p:nvPr>
        </p:nvSpPr>
        <p:spPr/>
        <p:txBody>
          <a:bodyPr/>
          <a:lstStyle/>
          <a:p>
            <a:fld id="{C289D5CA-9A1A-7E44-A33F-3AF1DC69CE4C}" type="datetimeFigureOut">
              <a:rPr lang="en-US" smtClean="0"/>
              <a:t>8/22/23</a:t>
            </a:fld>
            <a:endParaRPr lang="en-US"/>
          </a:p>
        </p:txBody>
      </p:sp>
      <p:sp>
        <p:nvSpPr>
          <p:cNvPr id="6" name="Footer Placeholder 5">
            <a:extLst>
              <a:ext uri="{FF2B5EF4-FFF2-40B4-BE49-F238E27FC236}">
                <a16:creationId xmlns:a16="http://schemas.microsoft.com/office/drawing/2014/main" id="{7D96E9AC-23F1-144D-9848-63686C8A0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9C47AE-4B61-4143-AF89-23FC6F325776}"/>
              </a:ext>
            </a:extLst>
          </p:cNvPr>
          <p:cNvSpPr>
            <a:spLocks noGrp="1"/>
          </p:cNvSpPr>
          <p:nvPr>
            <p:ph type="sldNum" sz="quarter" idx="12"/>
          </p:nvPr>
        </p:nvSpPr>
        <p:spPr/>
        <p:txBody>
          <a:bodyPr/>
          <a:lstStyle/>
          <a:p>
            <a:fld id="{7692CC0E-810E-AA47-B878-4634308020B4}" type="slidenum">
              <a:rPr lang="en-US" smtClean="0"/>
              <a:t>‹#›</a:t>
            </a:fld>
            <a:endParaRPr lang="en-US"/>
          </a:p>
        </p:txBody>
      </p:sp>
    </p:spTree>
    <p:extLst>
      <p:ext uri="{BB962C8B-B14F-4D97-AF65-F5344CB8AC3E}">
        <p14:creationId xmlns:p14="http://schemas.microsoft.com/office/powerpoint/2010/main" val="179062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3828-152D-2449-9553-0FE0F617EE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D46486-AD0F-894D-94CA-EDB2BD5E4C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E48027-B1A3-2C4C-98D6-052C40F308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F81A68-FCA3-D445-872F-3E60F631E6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925866-A3DC-EF4D-B67C-28654E609B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6A9ACD-28BC-224F-AB2D-629E74285B89}"/>
              </a:ext>
            </a:extLst>
          </p:cNvPr>
          <p:cNvSpPr>
            <a:spLocks noGrp="1"/>
          </p:cNvSpPr>
          <p:nvPr>
            <p:ph type="dt" sz="half" idx="10"/>
          </p:nvPr>
        </p:nvSpPr>
        <p:spPr/>
        <p:txBody>
          <a:bodyPr/>
          <a:lstStyle/>
          <a:p>
            <a:fld id="{C289D5CA-9A1A-7E44-A33F-3AF1DC69CE4C}" type="datetimeFigureOut">
              <a:rPr lang="en-US" smtClean="0"/>
              <a:t>8/22/23</a:t>
            </a:fld>
            <a:endParaRPr lang="en-US"/>
          </a:p>
        </p:txBody>
      </p:sp>
      <p:sp>
        <p:nvSpPr>
          <p:cNvPr id="8" name="Footer Placeholder 7">
            <a:extLst>
              <a:ext uri="{FF2B5EF4-FFF2-40B4-BE49-F238E27FC236}">
                <a16:creationId xmlns:a16="http://schemas.microsoft.com/office/drawing/2014/main" id="{08F1E947-3E08-F841-9BBB-15C8C6B387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CCF170-7499-B44A-8130-7AD4B86FEAEF}"/>
              </a:ext>
            </a:extLst>
          </p:cNvPr>
          <p:cNvSpPr>
            <a:spLocks noGrp="1"/>
          </p:cNvSpPr>
          <p:nvPr>
            <p:ph type="sldNum" sz="quarter" idx="12"/>
          </p:nvPr>
        </p:nvSpPr>
        <p:spPr/>
        <p:txBody>
          <a:bodyPr/>
          <a:lstStyle/>
          <a:p>
            <a:fld id="{7692CC0E-810E-AA47-B878-4634308020B4}" type="slidenum">
              <a:rPr lang="en-US" smtClean="0"/>
              <a:t>‹#›</a:t>
            </a:fld>
            <a:endParaRPr lang="en-US"/>
          </a:p>
        </p:txBody>
      </p:sp>
    </p:spTree>
    <p:extLst>
      <p:ext uri="{BB962C8B-B14F-4D97-AF65-F5344CB8AC3E}">
        <p14:creationId xmlns:p14="http://schemas.microsoft.com/office/powerpoint/2010/main" val="3212399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5D9D-1788-DA4D-A856-EE289CA8F1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6F3536-ECCE-D547-A79B-15D6F1F77D26}"/>
              </a:ext>
            </a:extLst>
          </p:cNvPr>
          <p:cNvSpPr>
            <a:spLocks noGrp="1"/>
          </p:cNvSpPr>
          <p:nvPr>
            <p:ph type="dt" sz="half" idx="10"/>
          </p:nvPr>
        </p:nvSpPr>
        <p:spPr/>
        <p:txBody>
          <a:bodyPr/>
          <a:lstStyle/>
          <a:p>
            <a:fld id="{C289D5CA-9A1A-7E44-A33F-3AF1DC69CE4C}" type="datetimeFigureOut">
              <a:rPr lang="en-US" smtClean="0"/>
              <a:t>8/22/23</a:t>
            </a:fld>
            <a:endParaRPr lang="en-US"/>
          </a:p>
        </p:txBody>
      </p:sp>
      <p:sp>
        <p:nvSpPr>
          <p:cNvPr id="4" name="Footer Placeholder 3">
            <a:extLst>
              <a:ext uri="{FF2B5EF4-FFF2-40B4-BE49-F238E27FC236}">
                <a16:creationId xmlns:a16="http://schemas.microsoft.com/office/drawing/2014/main" id="{F88DDBFD-88C4-794C-B391-744BFC3329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26EDFB-305D-F74D-AC19-62847B8C02F3}"/>
              </a:ext>
            </a:extLst>
          </p:cNvPr>
          <p:cNvSpPr>
            <a:spLocks noGrp="1"/>
          </p:cNvSpPr>
          <p:nvPr>
            <p:ph type="sldNum" sz="quarter" idx="12"/>
          </p:nvPr>
        </p:nvSpPr>
        <p:spPr/>
        <p:txBody>
          <a:bodyPr/>
          <a:lstStyle/>
          <a:p>
            <a:fld id="{7692CC0E-810E-AA47-B878-4634308020B4}" type="slidenum">
              <a:rPr lang="en-US" smtClean="0"/>
              <a:t>‹#›</a:t>
            </a:fld>
            <a:endParaRPr lang="en-US"/>
          </a:p>
        </p:txBody>
      </p:sp>
    </p:spTree>
    <p:extLst>
      <p:ext uri="{BB962C8B-B14F-4D97-AF65-F5344CB8AC3E}">
        <p14:creationId xmlns:p14="http://schemas.microsoft.com/office/powerpoint/2010/main" val="2957236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57B034-D6D6-A34A-969D-EA3045EDF76B}"/>
              </a:ext>
            </a:extLst>
          </p:cNvPr>
          <p:cNvSpPr>
            <a:spLocks noGrp="1"/>
          </p:cNvSpPr>
          <p:nvPr>
            <p:ph type="dt" sz="half" idx="10"/>
          </p:nvPr>
        </p:nvSpPr>
        <p:spPr/>
        <p:txBody>
          <a:bodyPr/>
          <a:lstStyle/>
          <a:p>
            <a:fld id="{C289D5CA-9A1A-7E44-A33F-3AF1DC69CE4C}" type="datetimeFigureOut">
              <a:rPr lang="en-US" smtClean="0"/>
              <a:t>8/22/23</a:t>
            </a:fld>
            <a:endParaRPr lang="en-US"/>
          </a:p>
        </p:txBody>
      </p:sp>
      <p:sp>
        <p:nvSpPr>
          <p:cNvPr id="3" name="Footer Placeholder 2">
            <a:extLst>
              <a:ext uri="{FF2B5EF4-FFF2-40B4-BE49-F238E27FC236}">
                <a16:creationId xmlns:a16="http://schemas.microsoft.com/office/drawing/2014/main" id="{A7F83EA7-C440-4441-8D3E-317DF8933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2CE3AE-92B8-FA4F-B665-BAF51C4906EF}"/>
              </a:ext>
            </a:extLst>
          </p:cNvPr>
          <p:cNvSpPr>
            <a:spLocks noGrp="1"/>
          </p:cNvSpPr>
          <p:nvPr>
            <p:ph type="sldNum" sz="quarter" idx="12"/>
          </p:nvPr>
        </p:nvSpPr>
        <p:spPr/>
        <p:txBody>
          <a:bodyPr/>
          <a:lstStyle/>
          <a:p>
            <a:fld id="{7692CC0E-810E-AA47-B878-4634308020B4}" type="slidenum">
              <a:rPr lang="en-US" smtClean="0"/>
              <a:t>‹#›</a:t>
            </a:fld>
            <a:endParaRPr lang="en-US"/>
          </a:p>
        </p:txBody>
      </p:sp>
    </p:spTree>
    <p:extLst>
      <p:ext uri="{BB962C8B-B14F-4D97-AF65-F5344CB8AC3E}">
        <p14:creationId xmlns:p14="http://schemas.microsoft.com/office/powerpoint/2010/main" val="1167295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26E5E-0995-8E4D-ABED-1327B75184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AE5933-8319-EC43-98C4-F2F494F4BF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67FAAB-737B-114C-8A6E-9104D7BDD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71FFBA-5E03-BB4F-AF39-25252B889EDD}"/>
              </a:ext>
            </a:extLst>
          </p:cNvPr>
          <p:cNvSpPr>
            <a:spLocks noGrp="1"/>
          </p:cNvSpPr>
          <p:nvPr>
            <p:ph type="dt" sz="half" idx="10"/>
          </p:nvPr>
        </p:nvSpPr>
        <p:spPr/>
        <p:txBody>
          <a:bodyPr/>
          <a:lstStyle/>
          <a:p>
            <a:fld id="{C289D5CA-9A1A-7E44-A33F-3AF1DC69CE4C}" type="datetimeFigureOut">
              <a:rPr lang="en-US" smtClean="0"/>
              <a:t>8/22/23</a:t>
            </a:fld>
            <a:endParaRPr lang="en-US"/>
          </a:p>
        </p:txBody>
      </p:sp>
      <p:sp>
        <p:nvSpPr>
          <p:cNvPr id="6" name="Footer Placeholder 5">
            <a:extLst>
              <a:ext uri="{FF2B5EF4-FFF2-40B4-BE49-F238E27FC236}">
                <a16:creationId xmlns:a16="http://schemas.microsoft.com/office/drawing/2014/main" id="{865BE60B-D040-F442-A3E3-404173535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897C1-7B08-DC49-8C18-DBBC6821FB49}"/>
              </a:ext>
            </a:extLst>
          </p:cNvPr>
          <p:cNvSpPr>
            <a:spLocks noGrp="1"/>
          </p:cNvSpPr>
          <p:nvPr>
            <p:ph type="sldNum" sz="quarter" idx="12"/>
          </p:nvPr>
        </p:nvSpPr>
        <p:spPr/>
        <p:txBody>
          <a:bodyPr/>
          <a:lstStyle/>
          <a:p>
            <a:fld id="{7692CC0E-810E-AA47-B878-4634308020B4}" type="slidenum">
              <a:rPr lang="en-US" smtClean="0"/>
              <a:t>‹#›</a:t>
            </a:fld>
            <a:endParaRPr lang="en-US"/>
          </a:p>
        </p:txBody>
      </p:sp>
    </p:spTree>
    <p:extLst>
      <p:ext uri="{BB962C8B-B14F-4D97-AF65-F5344CB8AC3E}">
        <p14:creationId xmlns:p14="http://schemas.microsoft.com/office/powerpoint/2010/main" val="468057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FA98-CC85-9C42-B669-48D4383BB6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1E2859-C6B2-604F-9AD8-2D719722B3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827CD7-83C7-4B41-95EF-C68C77D8DC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263635-C894-9C46-83D0-6CCA37C0D3F2}"/>
              </a:ext>
            </a:extLst>
          </p:cNvPr>
          <p:cNvSpPr>
            <a:spLocks noGrp="1"/>
          </p:cNvSpPr>
          <p:nvPr>
            <p:ph type="dt" sz="half" idx="10"/>
          </p:nvPr>
        </p:nvSpPr>
        <p:spPr/>
        <p:txBody>
          <a:bodyPr/>
          <a:lstStyle/>
          <a:p>
            <a:fld id="{C289D5CA-9A1A-7E44-A33F-3AF1DC69CE4C}" type="datetimeFigureOut">
              <a:rPr lang="en-US" smtClean="0"/>
              <a:t>8/22/23</a:t>
            </a:fld>
            <a:endParaRPr lang="en-US"/>
          </a:p>
        </p:txBody>
      </p:sp>
      <p:sp>
        <p:nvSpPr>
          <p:cNvPr id="6" name="Footer Placeholder 5">
            <a:extLst>
              <a:ext uri="{FF2B5EF4-FFF2-40B4-BE49-F238E27FC236}">
                <a16:creationId xmlns:a16="http://schemas.microsoft.com/office/drawing/2014/main" id="{47FAC7B1-1024-E547-BDE1-C17BD0D33D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84E67-443B-6346-A779-6A9ED5C3E313}"/>
              </a:ext>
            </a:extLst>
          </p:cNvPr>
          <p:cNvSpPr>
            <a:spLocks noGrp="1"/>
          </p:cNvSpPr>
          <p:nvPr>
            <p:ph type="sldNum" sz="quarter" idx="12"/>
          </p:nvPr>
        </p:nvSpPr>
        <p:spPr/>
        <p:txBody>
          <a:bodyPr/>
          <a:lstStyle/>
          <a:p>
            <a:fld id="{7692CC0E-810E-AA47-B878-4634308020B4}" type="slidenum">
              <a:rPr lang="en-US" smtClean="0"/>
              <a:t>‹#›</a:t>
            </a:fld>
            <a:endParaRPr lang="en-US"/>
          </a:p>
        </p:txBody>
      </p:sp>
    </p:spTree>
    <p:extLst>
      <p:ext uri="{BB962C8B-B14F-4D97-AF65-F5344CB8AC3E}">
        <p14:creationId xmlns:p14="http://schemas.microsoft.com/office/powerpoint/2010/main" val="311021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8B475F-731A-274F-9F3E-EEBCCFD9D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E9FD6-2B01-F746-BD20-DFA1D8741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AE5CF-E7BA-BB4C-87AA-8DA6B264EE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9D5CA-9A1A-7E44-A33F-3AF1DC69CE4C}" type="datetimeFigureOut">
              <a:rPr lang="en-US" smtClean="0"/>
              <a:t>8/22/23</a:t>
            </a:fld>
            <a:endParaRPr lang="en-US"/>
          </a:p>
        </p:txBody>
      </p:sp>
      <p:sp>
        <p:nvSpPr>
          <p:cNvPr id="5" name="Footer Placeholder 4">
            <a:extLst>
              <a:ext uri="{FF2B5EF4-FFF2-40B4-BE49-F238E27FC236}">
                <a16:creationId xmlns:a16="http://schemas.microsoft.com/office/drawing/2014/main" id="{7EDA5CE7-3883-0443-B032-3AEA6E72FF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3F0908-DAB3-0643-8A08-2C7B50D42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92CC0E-810E-AA47-B878-4634308020B4}" type="slidenum">
              <a:rPr lang="en-US" smtClean="0"/>
              <a:t>‹#›</a:t>
            </a:fld>
            <a:endParaRPr lang="en-US"/>
          </a:p>
        </p:txBody>
      </p:sp>
    </p:spTree>
    <p:extLst>
      <p:ext uri="{BB962C8B-B14F-4D97-AF65-F5344CB8AC3E}">
        <p14:creationId xmlns:p14="http://schemas.microsoft.com/office/powerpoint/2010/main" val="3464253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grail.cs.washington.edu/projects/3DPersona/"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hyperlink" Target="http://www.sonystyle.com/webapp/wcs/stores/servlet/ProductDisplay?catalogId=10551&amp;storeId=10151&amp;productId=8198552921665200469&amp;langId=-1" TargetMode="Externa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7.xml"/><Relationship Id="rId7" Type="http://schemas.openxmlformats.org/officeDocument/2006/relationships/image" Target="../media/image13.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2.jpeg"/><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tags" Target="../tags/tag11.xml"/><Relationship Id="rId7" Type="http://schemas.openxmlformats.org/officeDocument/2006/relationships/notesSlide" Target="../notesSlides/notesSlide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6.xml"/><Relationship Id="rId11" Type="http://schemas.openxmlformats.org/officeDocument/2006/relationships/hyperlink" Target="http://en.wikipedia.org/wiki/Automatic_number_plate_recognition" TargetMode="External"/><Relationship Id="rId5" Type="http://schemas.openxmlformats.org/officeDocument/2006/relationships/tags" Target="../tags/tag13.xml"/><Relationship Id="rId10" Type="http://schemas.openxmlformats.org/officeDocument/2006/relationships/image" Target="../media/image17.png"/><Relationship Id="rId4" Type="http://schemas.openxmlformats.org/officeDocument/2006/relationships/tags" Target="../tags/tag12.xml"/><Relationship Id="rId9" Type="http://schemas.openxmlformats.org/officeDocument/2006/relationships/hyperlink" Target="http://www.research.att.com/~yan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en.wikipedia.org/wiki/Hawk-Ey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tamaraberg.com/street2shop/" TargetMode="External"/><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wkang11@hawk.iit.edu" TargetMode="External"/><Relationship Id="rId2" Type="http://schemas.openxmlformats.org/officeDocument/2006/relationships/hyperlink" Target="mailto:yyan34@iit.edu" TargetMode="External"/><Relationship Id="rId1" Type="http://schemas.openxmlformats.org/officeDocument/2006/relationships/slideLayout" Target="../slideLayouts/slideLayout2.xml"/><Relationship Id="rId5" Type="http://schemas.openxmlformats.org/officeDocument/2006/relationships/hyperlink" Target="mailto:gzhang32@hawk.iit.edu" TargetMode="External"/><Relationship Id="rId4" Type="http://schemas.openxmlformats.org/officeDocument/2006/relationships/hyperlink" Target="mailto:jwu125@hawk.iit.edu"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hyperlink" Target="https://www.youtube.com/watch?v=8M_-lSYqACo&amp;feature=youtu.be" TargetMode="Externa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4.png"/><Relationship Id="rId5" Type="http://schemas.openxmlformats.org/officeDocument/2006/relationships/hyperlink" Target="https://grail.cs.washington.edu/rome/" TargetMode="External"/><Relationship Id="rId4"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hyperlink" Target="http://www.cs.wustl.edu/~furukawa/papers/cvpr10.pdf"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hyperlink" Target="http://research.microsoft.com/en-us/um/redmond/projects/hyperlapse/" TargetMode="Externa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www.nytimes.com/2010/10/10/science/10google.html" TargetMode="Externa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hyperlink" Target="http://en.wikipedia.org/wiki/Financial_Post" TargetMode="External"/><Relationship Id="rId5" Type="http://schemas.openxmlformats.org/officeDocument/2006/relationships/hyperlink" Target="http://business.financialpost.com/2011/06/24/nevada-state-law-paves-the-way-for-driverless-cars/" TargetMode="External"/><Relationship Id="rId4" Type="http://schemas.openxmlformats.org/officeDocument/2006/relationships/hyperlink" Target="http://en.wikipedia.org/wiki/The_New_York_Times"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ri.cmu.edu/pubs/pub_5719.html" TargetMode="External"/><Relationship Id="rId3" Type="http://schemas.openxmlformats.org/officeDocument/2006/relationships/tags" Target="../tags/tag16.xml"/><Relationship Id="rId7" Type="http://schemas.openxmlformats.org/officeDocument/2006/relationships/image" Target="../media/image28.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17.xml"/><Relationship Id="rId9" Type="http://schemas.openxmlformats.org/officeDocument/2006/relationships/hyperlink" Target="http://marsrovers.jpl.nasa.gov/gallery/images.html"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0.xml"/><Relationship Id="rId7" Type="http://schemas.openxmlformats.org/officeDocument/2006/relationships/notesSlide" Target="../notesSlides/notesSlide5.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6.xml"/><Relationship Id="rId5" Type="http://schemas.openxmlformats.org/officeDocument/2006/relationships/tags" Target="../tags/tag22.xml"/><Relationship Id="rId10" Type="http://schemas.openxmlformats.org/officeDocument/2006/relationships/hyperlink" Target="http://groups.csail.mit.edu/vision/medical-vision/surgery/surgical_navigation.html" TargetMode="External"/><Relationship Id="rId4" Type="http://schemas.openxmlformats.org/officeDocument/2006/relationships/tags" Target="../tags/tag21.xml"/><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hyperlink" Target="http://homes.cs.washington.edu/~mayank/BiliCam.pdf" TargetMode="Externa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hyperlink" Target="https://www.youtube.com/watch?v=S8dqqAoRNWM" TargetMode="Externa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hyperlink" Target="http://people.csail.mit.edu/mrub/vidmag/" TargetMode="Externa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uides.github.com/activities/hello-world/" TargetMode="External"/><Relationship Id="rId2" Type="http://schemas.openxmlformats.org/officeDocument/2006/relationships/hyperlink" Target="https://machinelearningmastery.com/machine-learning-in-python-step-by-step/" TargetMode="Externa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title"/>
          </p:nvPr>
        </p:nvSpPr>
        <p:spPr>
          <a:xfrm>
            <a:off x="2786004" y="2407811"/>
            <a:ext cx="5970549" cy="1016116"/>
          </a:xfrm>
        </p:spPr>
        <p:txBody>
          <a:bodyPr wrap="square" anchor="ctr">
            <a:normAutofit/>
          </a:bodyPr>
          <a:lstStyle/>
          <a:p>
            <a:pPr algn="ctr"/>
            <a:r>
              <a:rPr lang="en-US" sz="3200" dirty="0">
                <a:solidFill>
                  <a:schemeClr val="tx1">
                    <a:tint val="75000"/>
                  </a:schemeClr>
                </a:solidFill>
                <a:latin typeface="+mn-lt"/>
                <a:ea typeface="+mn-ea"/>
                <a:cs typeface="+mn-cs"/>
              </a:rPr>
              <a:t>CS 577</a:t>
            </a:r>
            <a:br>
              <a:rPr lang="en-US" sz="3200" dirty="0">
                <a:solidFill>
                  <a:schemeClr val="tx1">
                    <a:tint val="75000"/>
                  </a:schemeClr>
                </a:solidFill>
                <a:latin typeface="+mn-lt"/>
                <a:ea typeface="+mn-ea"/>
                <a:cs typeface="+mn-cs"/>
              </a:rPr>
            </a:br>
            <a:r>
              <a:rPr lang="en-US" sz="3200" dirty="0">
                <a:solidFill>
                  <a:schemeClr val="tx1">
                    <a:tint val="75000"/>
                  </a:schemeClr>
                </a:solidFill>
                <a:latin typeface="+mn-lt"/>
                <a:ea typeface="+mn-ea"/>
                <a:cs typeface="+mn-cs"/>
              </a:rPr>
              <a:t>Deep Learning</a:t>
            </a:r>
          </a:p>
        </p:txBody>
      </p:sp>
      <p:sp>
        <p:nvSpPr>
          <p:cNvPr id="4098" name="Rectangle 3"/>
          <p:cNvSpPr>
            <a:spLocks noGrp="1" noChangeArrowheads="1"/>
          </p:cNvSpPr>
          <p:nvPr>
            <p:ph idx="1"/>
          </p:nvPr>
        </p:nvSpPr>
        <p:spPr>
          <a:xfrm>
            <a:off x="4188271" y="4258412"/>
            <a:ext cx="3166017" cy="1016115"/>
          </a:xfrm>
        </p:spPr>
        <p:txBody>
          <a:bodyPr wrap="square" anchor="t">
            <a:normAutofit/>
          </a:bodyPr>
          <a:lstStyle/>
          <a:p>
            <a:pPr algn="ctr"/>
            <a:r>
              <a:rPr lang="en-US" dirty="0"/>
              <a:t>Instructor: Dr. Yan Yan</a:t>
            </a:r>
          </a:p>
          <a:p>
            <a:pPr algn="ctr"/>
            <a:r>
              <a:rPr lang="en-US" dirty="0"/>
              <a:t>Email: yyan34@iit.edu</a:t>
            </a:r>
          </a:p>
        </p:txBody>
      </p:sp>
      <p:sp>
        <p:nvSpPr>
          <p:cNvPr id="71" name="Slide Number Placeholder 3">
            <a:extLst>
              <a:ext uri="{FF2B5EF4-FFF2-40B4-BE49-F238E27FC236}">
                <a16:creationId xmlns:a16="http://schemas.microsoft.com/office/drawing/2014/main" id="{CC8273DA-A491-4C73-8991-96FE1C79661E}"/>
              </a:ext>
            </a:extLst>
          </p:cNvPr>
          <p:cNvSpPr>
            <a:spLocks noGrp="1"/>
          </p:cNvSpPr>
          <p:nvPr>
            <p:ph type="sldNum" sz="quarter" idx="10"/>
          </p:nvPr>
        </p:nvSpPr>
        <p:spPr>
          <a:xfrm>
            <a:off x="9372600" y="6492876"/>
            <a:ext cx="1261533" cy="365125"/>
          </a:xfrm>
        </p:spPr>
        <p:txBody>
          <a:bodyPr/>
          <a:lstStyle/>
          <a:p>
            <a:pPr>
              <a:spcAft>
                <a:spcPts val="600"/>
              </a:spcAft>
            </a:pPr>
            <a:fld id="{B7CFA7D8-35C9-C54B-B306-E9537D7350C6}" type="slidenum">
              <a:rPr lang="en-US" smtClean="0"/>
              <a:pPr>
                <a:spcAft>
                  <a:spcPts val="600"/>
                </a:spcAft>
              </a:pPr>
              <a:t>1</a:t>
            </a:fld>
            <a:endParaRPr lang="en-US"/>
          </a:p>
        </p:txBody>
      </p:sp>
      <p:pic>
        <p:nvPicPr>
          <p:cNvPr id="3" name="Picture 2" descr="Shape&#10;&#10;Description automatically generated with medium confidence">
            <a:extLst>
              <a:ext uri="{FF2B5EF4-FFF2-40B4-BE49-F238E27FC236}">
                <a16:creationId xmlns:a16="http://schemas.microsoft.com/office/drawing/2014/main" id="{6950F1E5-B70C-9D4A-974D-10341DA5022D}"/>
              </a:ext>
            </a:extLst>
          </p:cNvPr>
          <p:cNvPicPr>
            <a:picLocks noChangeAspect="1"/>
          </p:cNvPicPr>
          <p:nvPr/>
        </p:nvPicPr>
        <p:blipFill>
          <a:blip r:embed="rId3"/>
          <a:stretch>
            <a:fillRect/>
          </a:stretch>
        </p:blipFill>
        <p:spPr>
          <a:xfrm>
            <a:off x="420261" y="262443"/>
            <a:ext cx="4348163" cy="961826"/>
          </a:xfrm>
          <a:prstGeom prst="rect">
            <a:avLst/>
          </a:prstGeom>
        </p:spPr>
      </p:pic>
    </p:spTree>
    <p:extLst>
      <p:ext uri="{BB962C8B-B14F-4D97-AF65-F5344CB8AC3E}">
        <p14:creationId xmlns:p14="http://schemas.microsoft.com/office/powerpoint/2010/main" val="255684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a:t>
            </a:r>
          </a:p>
        </p:txBody>
      </p:sp>
      <p:pic>
        <p:nvPicPr>
          <p:cNvPr id="3074" name="Picture 2" descr="https://vtldesign.com/wp-content/uploads/2011/06/Picture-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62201"/>
            <a:ext cx="6534150" cy="2337239"/>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4741759" y="5715300"/>
            <a:ext cx="4021241" cy="461665"/>
          </a:xfrm>
          <a:prstGeom prst="rect">
            <a:avLst/>
          </a:prstGeom>
        </p:spPr>
        <p:txBody>
          <a:bodyPr wrap="square">
            <a:spAutoFit/>
          </a:bodyPr>
          <a:lstStyle/>
          <a:p>
            <a:r>
              <a:rPr lang="en-US" sz="2400" dirty="0"/>
              <a:t>Facebook face auto-tagging</a:t>
            </a:r>
          </a:p>
        </p:txBody>
      </p:sp>
    </p:spTree>
    <p:extLst>
      <p:ext uri="{BB962C8B-B14F-4D97-AF65-F5344CB8AC3E}">
        <p14:creationId xmlns:p14="http://schemas.microsoft.com/office/powerpoint/2010/main" val="2846272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 Makes Tom Hanks Look Like Tom Han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67201" y="1600201"/>
            <a:ext cx="4970297" cy="3727723"/>
          </a:xfrm>
          <a:prstGeom prst="rect">
            <a:avLst/>
          </a:prstGeom>
        </p:spPr>
      </p:pic>
      <p:sp>
        <p:nvSpPr>
          <p:cNvPr id="2" name="Title 1"/>
          <p:cNvSpPr>
            <a:spLocks noGrp="1"/>
          </p:cNvSpPr>
          <p:nvPr>
            <p:ph type="title"/>
          </p:nvPr>
        </p:nvSpPr>
        <p:spPr/>
        <p:txBody>
          <a:bodyPr>
            <a:normAutofit/>
          </a:bodyPr>
          <a:lstStyle/>
          <a:p>
            <a:r>
              <a:rPr lang="en-US" dirty="0"/>
              <a:t>Face Landmark Alignment</a:t>
            </a:r>
          </a:p>
        </p:txBody>
      </p:sp>
      <p:sp>
        <p:nvSpPr>
          <p:cNvPr id="6" name="Rectangle 5"/>
          <p:cNvSpPr/>
          <p:nvPr/>
        </p:nvSpPr>
        <p:spPr>
          <a:xfrm>
            <a:off x="3352800" y="5943600"/>
            <a:ext cx="7086600" cy="400110"/>
          </a:xfrm>
          <a:prstGeom prst="rect">
            <a:avLst/>
          </a:prstGeom>
        </p:spPr>
        <p:txBody>
          <a:bodyPr wrap="square">
            <a:spAutoFit/>
          </a:bodyPr>
          <a:lstStyle/>
          <a:p>
            <a:r>
              <a:rPr lang="en-US" sz="2000" dirty="0">
                <a:hlinkClick r:id="rId5"/>
              </a:rPr>
              <a:t>What Makes Tom Hanks Look Like Tom Hanks ICCV 2015</a:t>
            </a:r>
            <a:endParaRPr lang="en-US" sz="2000" dirty="0"/>
          </a:p>
        </p:txBody>
      </p:sp>
    </p:spTree>
    <p:extLst>
      <p:ext uri="{BB962C8B-B14F-4D97-AF65-F5344CB8AC3E}">
        <p14:creationId xmlns:p14="http://schemas.microsoft.com/office/powerpoint/2010/main" val="426511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Smile Detection</a:t>
            </a:r>
            <a:endParaRPr lang="en-US" dirty="0"/>
          </a:p>
        </p:txBody>
      </p:sp>
      <p:pic>
        <p:nvPicPr>
          <p:cNvPr id="4" name="Picture 6"/>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4114800" y="2590801"/>
            <a:ext cx="5582840" cy="3240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4114800" y="1600201"/>
            <a:ext cx="5600700" cy="1050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8"/>
          <p:cNvSpPr>
            <a:spLocks noChangeArrowheads="1"/>
          </p:cNvSpPr>
          <p:nvPr>
            <p:custDataLst>
              <p:tags r:id="rId3"/>
            </p:custDataLst>
          </p:nvPr>
        </p:nvSpPr>
        <p:spPr bwMode="auto">
          <a:xfrm>
            <a:off x="4343400" y="5867400"/>
            <a:ext cx="511569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hlinkClick r:id="rId7"/>
              </a:rPr>
              <a:t>Sony Cyber-shot® T70 Digital Still Camera </a:t>
            </a:r>
            <a:endParaRPr lang="en-US" altLang="en-US" sz="2000" dirty="0"/>
          </a:p>
        </p:txBody>
      </p:sp>
      <p:sp>
        <p:nvSpPr>
          <p:cNvPr id="7" name="Rectangle 6"/>
          <p:cNvSpPr/>
          <p:nvPr/>
        </p:nvSpPr>
        <p:spPr>
          <a:xfrm>
            <a:off x="8229600" y="6519446"/>
            <a:ext cx="2114180" cy="338554"/>
          </a:xfrm>
          <a:prstGeom prst="rect">
            <a:avLst/>
          </a:prstGeom>
        </p:spPr>
        <p:txBody>
          <a:bodyPr wrap="none">
            <a:spAutoFit/>
          </a:bodyPr>
          <a:lstStyle/>
          <a:p>
            <a:r>
              <a:rPr lang="en-US" altLang="en-US" sz="1600" dirty="0"/>
              <a:t>Slide credit: Steve Seitz</a:t>
            </a:r>
            <a:endParaRPr lang="en-US" sz="1600" dirty="0"/>
          </a:p>
        </p:txBody>
      </p:sp>
    </p:spTree>
    <p:extLst>
      <p:ext uri="{BB962C8B-B14F-4D97-AF65-F5344CB8AC3E}">
        <p14:creationId xmlns:p14="http://schemas.microsoft.com/office/powerpoint/2010/main" val="140978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2650" y="1326631"/>
            <a:ext cx="7886700" cy="4850333"/>
          </a:xfrm>
        </p:spPr>
        <p:txBody>
          <a:bodyPr/>
          <a:lstStyle/>
          <a:p>
            <a:endParaRPr lang="en-US" dirty="0"/>
          </a:p>
          <a:p>
            <a:endParaRPr lang="en-US" dirty="0"/>
          </a:p>
          <a:p>
            <a:endParaRPr lang="en-US" dirty="0"/>
          </a:p>
        </p:txBody>
      </p:sp>
      <p:sp>
        <p:nvSpPr>
          <p:cNvPr id="2" name="Title 1"/>
          <p:cNvSpPr>
            <a:spLocks noGrp="1"/>
          </p:cNvSpPr>
          <p:nvPr>
            <p:ph type="title"/>
          </p:nvPr>
        </p:nvSpPr>
        <p:spPr/>
        <p:txBody>
          <a:bodyPr/>
          <a:lstStyle/>
          <a:p>
            <a:r>
              <a:rPr lang="en-US" altLang="en-US" dirty="0"/>
              <a:t>Vision-based Biometrics</a:t>
            </a:r>
            <a:endParaRPr lang="en-US" dirty="0"/>
          </a:p>
        </p:txBody>
      </p:sp>
      <p:pic>
        <p:nvPicPr>
          <p:cNvPr id="5" name="Picture 3" descr="youngProcessed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3952373" y="4191000"/>
            <a:ext cx="2343150" cy="234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descr="matched2002_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6781800" y="4191000"/>
            <a:ext cx="2343150" cy="234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5" descr="afghanportraits"/>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5334000" y="1447800"/>
            <a:ext cx="2571750" cy="226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6"/>
          <p:cNvSpPr>
            <a:spLocks noChangeArrowheads="1"/>
          </p:cNvSpPr>
          <p:nvPr>
            <p:custDataLst>
              <p:tags r:id="rId4"/>
            </p:custDataLst>
          </p:nvPr>
        </p:nvSpPr>
        <p:spPr bwMode="auto">
          <a:xfrm>
            <a:off x="3585114" y="3736700"/>
            <a:ext cx="649823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dirty="0"/>
              <a:t>“</a:t>
            </a:r>
            <a:r>
              <a:rPr lang="en-US" altLang="en-US" sz="1600" i="1" dirty="0"/>
              <a:t>How the Afghan Girl was Identified by Her Iris Patterns</a:t>
            </a:r>
            <a:r>
              <a:rPr lang="en-US" altLang="en-US" sz="1600" dirty="0"/>
              <a:t>”</a:t>
            </a:r>
          </a:p>
        </p:txBody>
      </p:sp>
      <p:sp>
        <p:nvSpPr>
          <p:cNvPr id="9" name="Rectangle 8"/>
          <p:cNvSpPr/>
          <p:nvPr/>
        </p:nvSpPr>
        <p:spPr>
          <a:xfrm>
            <a:off x="8382000" y="6519446"/>
            <a:ext cx="2114180" cy="338554"/>
          </a:xfrm>
          <a:prstGeom prst="rect">
            <a:avLst/>
          </a:prstGeom>
        </p:spPr>
        <p:txBody>
          <a:bodyPr wrap="none">
            <a:spAutoFit/>
          </a:bodyPr>
          <a:lstStyle/>
          <a:p>
            <a:r>
              <a:rPr lang="en-US" altLang="en-US" sz="1600" dirty="0"/>
              <a:t>Slide credit: Steve Seitz</a:t>
            </a:r>
            <a:endParaRPr lang="en-US" sz="1600" dirty="0"/>
          </a:p>
        </p:txBody>
      </p:sp>
    </p:spTree>
    <p:extLst>
      <p:ext uri="{BB962C8B-B14F-4D97-AF65-F5344CB8AC3E}">
        <p14:creationId xmlns:p14="http://schemas.microsoft.com/office/powerpoint/2010/main" val="3511492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228601"/>
            <a:ext cx="7886700" cy="1325563"/>
          </a:xfrm>
        </p:spPr>
        <p:txBody>
          <a:bodyPr/>
          <a:lstStyle/>
          <a:p>
            <a:r>
              <a:rPr lang="en-US" dirty="0"/>
              <a:t>Vision-based Biometrics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524000"/>
            <a:ext cx="5220174" cy="4747566"/>
          </a:xfrm>
          <a:prstGeom prst="rect">
            <a:avLst/>
          </a:prstGeom>
        </p:spPr>
      </p:pic>
    </p:spTree>
    <p:extLst>
      <p:ext uri="{BB962C8B-B14F-4D97-AF65-F5344CB8AC3E}">
        <p14:creationId xmlns:p14="http://schemas.microsoft.com/office/powerpoint/2010/main" val="1594862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custDataLst>
              <p:tags r:id="rId1"/>
            </p:custDataLst>
          </p:nvPr>
        </p:nvSpPr>
        <p:spPr/>
        <p:txBody>
          <a:bodyPr>
            <a:normAutofit/>
          </a:bodyPr>
          <a:lstStyle/>
          <a:p>
            <a:pPr eaLnBrk="1" hangingPunct="1"/>
            <a:r>
              <a:rPr lang="en-US" altLang="en-US" dirty="0"/>
              <a:t>Optical Character Recognition (OCR)</a:t>
            </a:r>
          </a:p>
        </p:txBody>
      </p:sp>
      <p:pic>
        <p:nvPicPr>
          <p:cNvPr id="20483" name="Picture 3" descr="asamples"/>
          <p:cNvPicPr>
            <a:picLocks noChangeAspect="1" noChangeArrowheads="1" noCrop="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3276600" y="2819401"/>
            <a:ext cx="2803292" cy="233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4" name="Text Box 4"/>
          <p:cNvSpPr txBox="1">
            <a:spLocks noChangeArrowheads="1"/>
          </p:cNvSpPr>
          <p:nvPr>
            <p:custDataLst>
              <p:tags r:id="rId3"/>
            </p:custDataLst>
          </p:nvPr>
        </p:nvSpPr>
        <p:spPr bwMode="auto">
          <a:xfrm>
            <a:off x="3248645" y="5181600"/>
            <a:ext cx="2993691"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dirty="0"/>
              <a:t>Digit recognition, AT&amp;T labs</a:t>
            </a:r>
          </a:p>
          <a:p>
            <a:pPr algn="ctr" eaLnBrk="1" hangingPunct="1"/>
            <a:r>
              <a:rPr lang="en-US" altLang="en-US" sz="1400" dirty="0">
                <a:hlinkClick r:id="rId9"/>
              </a:rPr>
              <a:t>http://www.research.att.com/~yann</a:t>
            </a:r>
            <a:endParaRPr lang="en-US" altLang="en-US" sz="1400" dirty="0"/>
          </a:p>
        </p:txBody>
      </p:sp>
      <p:pic>
        <p:nvPicPr>
          <p:cNvPr id="20486" name="Picture 6" descr="California_license_plate_ANPR"/>
          <p:cNvPicPr>
            <a:picLocks noChangeAspect="1" noChangeArrowheads="1"/>
          </p:cNvPicPr>
          <p:nvPr>
            <p:custDataLst>
              <p:tags r:id="rId4"/>
            </p:custDataLst>
          </p:nvPr>
        </p:nvPicPr>
        <p:blipFill>
          <a:blip r:embed="rId10">
            <a:extLst>
              <a:ext uri="{28A0092B-C50C-407E-A947-70E740481C1C}">
                <a14:useLocalDpi xmlns:a14="http://schemas.microsoft.com/office/drawing/2010/main" val="0"/>
              </a:ext>
            </a:extLst>
          </a:blip>
          <a:srcRect/>
          <a:stretch>
            <a:fillRect/>
          </a:stretch>
        </p:blipFill>
        <p:spPr bwMode="auto">
          <a:xfrm>
            <a:off x="7467601" y="2819400"/>
            <a:ext cx="2245257" cy="2308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487" name="Text Box 7"/>
          <p:cNvSpPr txBox="1">
            <a:spLocks noChangeArrowheads="1"/>
          </p:cNvSpPr>
          <p:nvPr>
            <p:custDataLst>
              <p:tags r:id="rId5"/>
            </p:custDataLst>
          </p:nvPr>
        </p:nvSpPr>
        <p:spPr bwMode="auto">
          <a:xfrm>
            <a:off x="6095040" y="5181600"/>
            <a:ext cx="4572961"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600" dirty="0"/>
              <a:t>License plate readers</a:t>
            </a:r>
          </a:p>
          <a:p>
            <a:pPr algn="ctr" eaLnBrk="1" hangingPunct="1"/>
            <a:r>
              <a:rPr lang="en-US" altLang="en-US" sz="1200" dirty="0">
                <a:hlinkClick r:id="rId11"/>
              </a:rPr>
              <a:t>http://en.wikipedia.org/wiki/Automatic_number_plate_recognition</a:t>
            </a:r>
            <a:endParaRPr lang="en-US" altLang="en-US" sz="1200" dirty="0"/>
          </a:p>
        </p:txBody>
      </p:sp>
      <p:sp>
        <p:nvSpPr>
          <p:cNvPr id="2" name="Rectangle 1"/>
          <p:cNvSpPr/>
          <p:nvPr/>
        </p:nvSpPr>
        <p:spPr>
          <a:xfrm>
            <a:off x="3048000" y="1524000"/>
            <a:ext cx="7543800" cy="735586"/>
          </a:xfrm>
          <a:prstGeom prst="rect">
            <a:avLst/>
          </a:prstGeom>
        </p:spPr>
        <p:txBody>
          <a:bodyPr wrap="square">
            <a:spAutoFit/>
          </a:bodyPr>
          <a:lstStyle/>
          <a:p>
            <a:pPr marL="457200" indent="-457200">
              <a:spcBef>
                <a:spcPct val="20000"/>
              </a:spcBef>
              <a:buFont typeface="Arial" panose="020B0604020202020204" pitchFamily="34" charset="0"/>
              <a:buChar char="•"/>
            </a:pPr>
            <a:r>
              <a:rPr lang="en-US" altLang="en-US" sz="1900" dirty="0"/>
              <a:t>Technology to convert scanned docs to text</a:t>
            </a:r>
          </a:p>
          <a:p>
            <a:pPr marL="914400" lvl="1" indent="-457200">
              <a:spcBef>
                <a:spcPct val="20000"/>
              </a:spcBef>
              <a:buFont typeface="Arial" panose="020B0604020202020204" pitchFamily="34" charset="0"/>
              <a:buChar char="•"/>
            </a:pPr>
            <a:r>
              <a:rPr lang="en-US" altLang="en-US" sz="1900" dirty="0"/>
              <a:t>If you have a scanner, it probably came with OCR software</a:t>
            </a:r>
          </a:p>
        </p:txBody>
      </p:sp>
      <p:sp>
        <p:nvSpPr>
          <p:cNvPr id="8" name="Rectangle 7"/>
          <p:cNvSpPr/>
          <p:nvPr/>
        </p:nvSpPr>
        <p:spPr>
          <a:xfrm>
            <a:off x="8358892" y="6442388"/>
            <a:ext cx="2114180" cy="338554"/>
          </a:xfrm>
          <a:prstGeom prst="rect">
            <a:avLst/>
          </a:prstGeom>
        </p:spPr>
        <p:txBody>
          <a:bodyPr wrap="none">
            <a:spAutoFit/>
          </a:bodyPr>
          <a:lstStyle/>
          <a:p>
            <a:r>
              <a:rPr lang="en-US" altLang="en-US" sz="1600" dirty="0"/>
              <a:t>Slide credit: Steve Seitz</a:t>
            </a:r>
            <a:endParaRPr lang="en-US" sz="1600" dirty="0"/>
          </a:p>
        </p:txBody>
      </p:sp>
    </p:spTree>
    <p:extLst>
      <p:ext uri="{BB962C8B-B14F-4D97-AF65-F5344CB8AC3E}">
        <p14:creationId xmlns:p14="http://schemas.microsoft.com/office/powerpoint/2010/main" val="351190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in sports</a:t>
            </a:r>
          </a:p>
        </p:txBody>
      </p:sp>
      <p:sp>
        <p:nvSpPr>
          <p:cNvPr id="6" name="Rectangle 5"/>
          <p:cNvSpPr/>
          <p:nvPr/>
        </p:nvSpPr>
        <p:spPr>
          <a:xfrm>
            <a:off x="4186704" y="6313198"/>
            <a:ext cx="5106761" cy="400110"/>
          </a:xfrm>
          <a:prstGeom prst="rect">
            <a:avLst/>
          </a:prstGeom>
        </p:spPr>
        <p:txBody>
          <a:bodyPr wrap="none">
            <a:spAutoFit/>
          </a:bodyPr>
          <a:lstStyle/>
          <a:p>
            <a:r>
              <a:rPr lang="en-US" sz="2000" dirty="0">
                <a:hlinkClick r:id="rId2"/>
              </a:rPr>
              <a:t>Hawk-Eye</a:t>
            </a:r>
            <a:r>
              <a:rPr lang="en-US" sz="2000" dirty="0"/>
              <a:t>: helping/improving referee decisions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676400"/>
            <a:ext cx="6202428" cy="4527866"/>
          </a:xfrm>
          <a:prstGeom prst="rect">
            <a:avLst/>
          </a:prstGeom>
        </p:spPr>
      </p:pic>
    </p:spTree>
    <p:extLst>
      <p:ext uri="{BB962C8B-B14F-4D97-AF65-F5344CB8AC3E}">
        <p14:creationId xmlns:p14="http://schemas.microsoft.com/office/powerpoint/2010/main" val="131855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layer Tracking at All-Star Competi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33800" y="1447801"/>
            <a:ext cx="6026150" cy="4519613"/>
          </a:xfrm>
        </p:spPr>
      </p:pic>
      <p:sp>
        <p:nvSpPr>
          <p:cNvPr id="2" name="Title 1"/>
          <p:cNvSpPr>
            <a:spLocks noGrp="1"/>
          </p:cNvSpPr>
          <p:nvPr>
            <p:ph type="title"/>
          </p:nvPr>
        </p:nvSpPr>
        <p:spPr>
          <a:xfrm>
            <a:off x="3276600" y="304800"/>
            <a:ext cx="6858000" cy="1143000"/>
          </a:xfrm>
        </p:spPr>
        <p:txBody>
          <a:bodyPr/>
          <a:lstStyle/>
          <a:p>
            <a:r>
              <a:rPr lang="en-US" dirty="0"/>
              <a:t>Computer vision in sports</a:t>
            </a:r>
          </a:p>
        </p:txBody>
      </p:sp>
      <p:sp>
        <p:nvSpPr>
          <p:cNvPr id="11" name="Rectangle 10"/>
          <p:cNvSpPr/>
          <p:nvPr/>
        </p:nvSpPr>
        <p:spPr>
          <a:xfrm>
            <a:off x="5791200" y="6172201"/>
            <a:ext cx="1775696" cy="461665"/>
          </a:xfrm>
          <a:prstGeom prst="rect">
            <a:avLst/>
          </a:prstGeom>
        </p:spPr>
        <p:txBody>
          <a:bodyPr wrap="none">
            <a:spAutoFit/>
          </a:bodyPr>
          <a:lstStyle/>
          <a:p>
            <a:r>
              <a:rPr lang="en-US" sz="2400" dirty="0"/>
              <a:t>Play tracking</a:t>
            </a:r>
          </a:p>
        </p:txBody>
      </p:sp>
    </p:spTree>
    <p:extLst>
      <p:ext uri="{BB962C8B-B14F-4D97-AF65-F5344CB8AC3E}">
        <p14:creationId xmlns:p14="http://schemas.microsoft.com/office/powerpoint/2010/main" val="95712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37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 repeatCount="indefinite"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1" y="76200"/>
            <a:ext cx="7467599" cy="1143000"/>
          </a:xfrm>
        </p:spPr>
        <p:txBody>
          <a:bodyPr>
            <a:normAutofit fontScale="90000"/>
          </a:bodyPr>
          <a:lstStyle/>
          <a:p>
            <a:r>
              <a:rPr lang="en-US" dirty="0"/>
              <a:t>Visual recognition for photo organization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1" y="1600200"/>
            <a:ext cx="3161259" cy="36392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1600201"/>
            <a:ext cx="2897546" cy="3643133"/>
          </a:xfrm>
          <a:prstGeom prst="rect">
            <a:avLst/>
          </a:prstGeom>
        </p:spPr>
      </p:pic>
      <p:sp>
        <p:nvSpPr>
          <p:cNvPr id="6" name="Rectangle 5"/>
          <p:cNvSpPr/>
          <p:nvPr/>
        </p:nvSpPr>
        <p:spPr>
          <a:xfrm>
            <a:off x="3733801" y="5334000"/>
            <a:ext cx="2178475" cy="369332"/>
          </a:xfrm>
          <a:prstGeom prst="rect">
            <a:avLst/>
          </a:prstGeom>
        </p:spPr>
        <p:txBody>
          <a:bodyPr wrap="square">
            <a:spAutoFit/>
          </a:bodyPr>
          <a:lstStyle/>
          <a:p>
            <a:r>
              <a:rPr lang="en-US" dirty="0"/>
              <a:t>Google photo </a:t>
            </a:r>
          </a:p>
        </p:txBody>
      </p:sp>
    </p:spTree>
    <p:extLst>
      <p:ext uri="{BB962C8B-B14F-4D97-AF65-F5344CB8AC3E}">
        <p14:creationId xmlns:p14="http://schemas.microsoft.com/office/powerpoint/2010/main" val="82623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9956" y="228600"/>
            <a:ext cx="7772400" cy="1143000"/>
          </a:xfrm>
        </p:spPr>
        <p:txBody>
          <a:bodyPr>
            <a:normAutofit/>
          </a:bodyPr>
          <a:lstStyle/>
          <a:p>
            <a:r>
              <a:rPr lang="en-US" sz="2400" dirty="0"/>
              <a:t>Matching street clothing photos in online Shops</a:t>
            </a:r>
          </a:p>
        </p:txBody>
      </p:sp>
      <p:pic>
        <p:nvPicPr>
          <p:cNvPr id="7170" name="Picture 2" descr="http://www.tamaraberg.com/street2shop/head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209800"/>
            <a:ext cx="6179958" cy="3282846"/>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5105401" y="6096000"/>
            <a:ext cx="2392339" cy="369332"/>
          </a:xfrm>
          <a:prstGeom prst="rect">
            <a:avLst/>
          </a:prstGeom>
        </p:spPr>
        <p:txBody>
          <a:bodyPr wrap="none">
            <a:spAutoFit/>
          </a:bodyPr>
          <a:lstStyle/>
          <a:p>
            <a:r>
              <a:rPr lang="en-US" dirty="0">
                <a:hlinkClick r:id="rId3"/>
              </a:rPr>
              <a:t>Street2shop, ICCV 2015</a:t>
            </a:r>
            <a:endParaRPr lang="en-US" dirty="0"/>
          </a:p>
        </p:txBody>
      </p:sp>
    </p:spTree>
    <p:extLst>
      <p:ext uri="{BB962C8B-B14F-4D97-AF65-F5344CB8AC3E}">
        <p14:creationId xmlns:p14="http://schemas.microsoft.com/office/powerpoint/2010/main" val="2745889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41372" y="1060497"/>
            <a:ext cx="8509256" cy="4737006"/>
          </a:xfrm>
        </p:spPr>
        <p:txBody>
          <a:bodyPr>
            <a:noAutofit/>
          </a:bodyPr>
          <a:lstStyle/>
          <a:p>
            <a:r>
              <a:rPr lang="en-US" sz="2000" dirty="0"/>
              <a:t>Instructor: Dr. Yan Yan</a:t>
            </a:r>
          </a:p>
          <a:p>
            <a:pPr lvl="1">
              <a:buFont typeface="Wingdings" charset="2"/>
              <a:buChar char="q"/>
            </a:pPr>
            <a:r>
              <a:rPr lang="en-US" sz="2000" dirty="0"/>
              <a:t>Office: STUART 237C</a:t>
            </a:r>
          </a:p>
          <a:p>
            <a:pPr lvl="1">
              <a:buFont typeface="Wingdings" charset="2"/>
              <a:buChar char="q"/>
            </a:pPr>
            <a:r>
              <a:rPr lang="en-US" sz="2000" dirty="0"/>
              <a:t>Office hours: Before/after class or By appointment</a:t>
            </a:r>
          </a:p>
          <a:p>
            <a:pPr lvl="1">
              <a:buFont typeface="Wingdings" charset="2"/>
              <a:buChar char="q"/>
            </a:pPr>
            <a:r>
              <a:rPr lang="en-US" sz="2000" dirty="0"/>
              <a:t>Email: </a:t>
            </a:r>
            <a:r>
              <a:rPr lang="en-US" sz="2000" dirty="0">
                <a:hlinkClick r:id="rId2"/>
              </a:rPr>
              <a:t>yyan34@iit.edu</a:t>
            </a:r>
            <a:endParaRPr lang="en-US" sz="2000" dirty="0"/>
          </a:p>
          <a:p>
            <a:pPr lvl="1">
              <a:buFont typeface="Wingdings" charset="2"/>
              <a:buChar char="q"/>
            </a:pPr>
            <a:r>
              <a:rPr lang="en-US" sz="2000" dirty="0"/>
              <a:t>Lecture: </a:t>
            </a:r>
            <a:r>
              <a:rPr lang="en-US" sz="2000" b="1" dirty="0"/>
              <a:t>Wednesday / Friday </a:t>
            </a:r>
            <a:r>
              <a:rPr lang="en-US" sz="2000" b="1" i="1" dirty="0"/>
              <a:t>1:50pm-3:05pm</a:t>
            </a:r>
            <a:r>
              <a:rPr lang="en-US" sz="2000" dirty="0"/>
              <a:t> </a:t>
            </a:r>
          </a:p>
          <a:p>
            <a:pPr lvl="1">
              <a:buFont typeface="Wingdings" charset="2"/>
              <a:buChar char="q"/>
            </a:pPr>
            <a:r>
              <a:rPr lang="en-US" sz="2000" dirty="0"/>
              <a:t>Location: </a:t>
            </a:r>
            <a:r>
              <a:rPr lang="en-US" sz="2000" b="1" i="1" dirty="0"/>
              <a:t>RE Building 104</a:t>
            </a:r>
          </a:p>
          <a:p>
            <a:pPr lvl="1">
              <a:buFont typeface="Wingdings" charset="2"/>
              <a:buChar char="q"/>
            </a:pPr>
            <a:r>
              <a:rPr lang="en-US" sz="2000" dirty="0"/>
              <a:t>TAs: handle all homework questions and python coding questions</a:t>
            </a:r>
          </a:p>
          <a:p>
            <a:pPr marL="457200" lvl="1" indent="0">
              <a:buNone/>
            </a:pPr>
            <a:r>
              <a:rPr lang="en-US" sz="2000" dirty="0" err="1"/>
              <a:t>Weitai</a:t>
            </a:r>
            <a:r>
              <a:rPr lang="en-US" sz="2000" dirty="0"/>
              <a:t> Kang, </a:t>
            </a:r>
            <a:r>
              <a:rPr lang="en-US" sz="2000" dirty="0">
                <a:hlinkClick r:id="rId3"/>
              </a:rPr>
              <a:t>wkang11@hawk.iit.edu</a:t>
            </a:r>
            <a:r>
              <a:rPr lang="en-US" sz="2000" dirty="0"/>
              <a:t> </a:t>
            </a:r>
          </a:p>
          <a:p>
            <a:pPr marL="457200" lvl="1" indent="0">
              <a:buNone/>
            </a:pPr>
            <a:r>
              <a:rPr lang="en-US" sz="2000" dirty="0" err="1"/>
              <a:t>Junyi</a:t>
            </a:r>
            <a:r>
              <a:rPr lang="en-US" sz="2000" dirty="0"/>
              <a:t> Wu, </a:t>
            </a:r>
            <a:r>
              <a:rPr lang="en-US" sz="2000" dirty="0">
                <a:hlinkClick r:id="rId4"/>
              </a:rPr>
              <a:t>jwu125@hawk.iit.edu</a:t>
            </a:r>
            <a:r>
              <a:rPr lang="en-US" sz="2000" dirty="0"/>
              <a:t> </a:t>
            </a:r>
          </a:p>
          <a:p>
            <a:pPr marL="457200" lvl="1" indent="0">
              <a:buNone/>
            </a:pPr>
            <a:r>
              <a:rPr lang="en-US" sz="2000" dirty="0" err="1"/>
              <a:t>Gengyu</a:t>
            </a:r>
            <a:r>
              <a:rPr lang="en-US" sz="2000" dirty="0"/>
              <a:t> Zhang, </a:t>
            </a:r>
            <a:r>
              <a:rPr lang="en-US" sz="2000" dirty="0">
                <a:hlinkClick r:id="rId5"/>
              </a:rPr>
              <a:t>gzhang32@hawk.iit.edu</a:t>
            </a:r>
            <a:r>
              <a:rPr lang="en-US" sz="2000" dirty="0"/>
              <a:t>  </a:t>
            </a:r>
          </a:p>
          <a:p>
            <a:pPr marL="0" lvl="1" indent="0">
              <a:buNone/>
            </a:pPr>
            <a:endParaRPr lang="en-US" sz="2000" dirty="0"/>
          </a:p>
          <a:p>
            <a:pPr marL="400050" lvl="2" indent="0">
              <a:buNone/>
            </a:pPr>
            <a:endParaRPr lang="en-US" sz="1600" dirty="0"/>
          </a:p>
          <a:p>
            <a:pPr marL="742950" lvl="2" indent="-342900">
              <a:buFont typeface="Wingdings" charset="2"/>
              <a:buChar char="q"/>
            </a:pPr>
            <a:endParaRPr lang="en-US" sz="1600" dirty="0"/>
          </a:p>
          <a:p>
            <a:endParaRPr lang="en-US" sz="1600" dirty="0"/>
          </a:p>
          <a:p>
            <a:endParaRPr lang="en-US" sz="1600" dirty="0"/>
          </a:p>
          <a:p>
            <a:pPr lvl="1"/>
            <a:endParaRPr lang="en-US" sz="1600" dirty="0"/>
          </a:p>
          <a:p>
            <a:pPr lvl="1"/>
            <a:endParaRPr lang="en-US" sz="1600" dirty="0"/>
          </a:p>
        </p:txBody>
      </p:sp>
      <p:sp>
        <p:nvSpPr>
          <p:cNvPr id="3" name="Slide Number Placeholder 2"/>
          <p:cNvSpPr>
            <a:spLocks noGrp="1"/>
          </p:cNvSpPr>
          <p:nvPr>
            <p:ph type="sldNum" sz="quarter" idx="10"/>
          </p:nvPr>
        </p:nvSpPr>
        <p:spPr/>
        <p:txBody>
          <a:bodyPr/>
          <a:lstStyle/>
          <a:p>
            <a:fld id="{B7CFA7D8-35C9-C54B-B306-E9537D7350C6}" type="slidenum">
              <a:rPr lang="en-US" smtClean="0"/>
              <a:pPr/>
              <a:t>2</a:t>
            </a:fld>
            <a:endParaRPr lang="en-US"/>
          </a:p>
        </p:txBody>
      </p:sp>
      <p:sp>
        <p:nvSpPr>
          <p:cNvPr id="4" name="Title 3"/>
          <p:cNvSpPr>
            <a:spLocks noGrp="1"/>
          </p:cNvSpPr>
          <p:nvPr>
            <p:ph type="title"/>
          </p:nvPr>
        </p:nvSpPr>
        <p:spPr>
          <a:xfrm>
            <a:off x="0" y="1"/>
            <a:ext cx="12192000" cy="1025912"/>
          </a:xfrm>
        </p:spPr>
        <p:txBody>
          <a:bodyPr/>
          <a:lstStyle/>
          <a:p>
            <a:pPr algn="ctr"/>
            <a:r>
              <a:rPr lang="en-US" dirty="0"/>
              <a:t>Course Information</a:t>
            </a:r>
          </a:p>
        </p:txBody>
      </p:sp>
    </p:spTree>
    <p:extLst>
      <p:ext uri="{BB962C8B-B14F-4D97-AF65-F5344CB8AC3E}">
        <p14:creationId xmlns:p14="http://schemas.microsoft.com/office/powerpoint/2010/main" val="388931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linds(horizontal)">
                                      <p:cBhvr>
                                        <p:cTn id="22" dur="500"/>
                                        <p:tgtEl>
                                          <p:spTgt spid="2">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blinds(horizontal)">
                                      <p:cBhvr>
                                        <p:cTn id="25" dur="500"/>
                                        <p:tgtEl>
                                          <p:spTgt spid="2">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blinds(horizontal)">
                                      <p:cBhvr>
                                        <p:cTn id="28" dur="500"/>
                                        <p:tgtEl>
                                          <p:spTgt spid="2">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blinds(horizontal)">
                                      <p:cBhvr>
                                        <p:cTn id="31" dur="500"/>
                                        <p:tgtEl>
                                          <p:spTgt spid="2">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blinds(horizontal)">
                                      <p:cBhvr>
                                        <p:cTn id="3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obileFusion- Create 3D scans with your mobile pho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86201" y="1752600"/>
            <a:ext cx="5802313" cy="4351338"/>
          </a:xfrm>
        </p:spPr>
      </p:pic>
      <p:sp>
        <p:nvSpPr>
          <p:cNvPr id="2" name="Title 1"/>
          <p:cNvSpPr>
            <a:spLocks noGrp="1"/>
          </p:cNvSpPr>
          <p:nvPr>
            <p:ph type="title"/>
          </p:nvPr>
        </p:nvSpPr>
        <p:spPr/>
        <p:txBody>
          <a:bodyPr/>
          <a:lstStyle/>
          <a:p>
            <a:r>
              <a:rPr lang="en-US" dirty="0"/>
              <a:t>3D scanner from a mobile camera</a:t>
            </a:r>
          </a:p>
        </p:txBody>
      </p:sp>
      <p:sp>
        <p:nvSpPr>
          <p:cNvPr id="5" name="Rectangle 4"/>
          <p:cNvSpPr/>
          <p:nvPr/>
        </p:nvSpPr>
        <p:spPr>
          <a:xfrm>
            <a:off x="5453878" y="6311900"/>
            <a:ext cx="1710023" cy="400110"/>
          </a:xfrm>
          <a:prstGeom prst="rect">
            <a:avLst/>
          </a:prstGeom>
        </p:spPr>
        <p:txBody>
          <a:bodyPr wrap="none">
            <a:spAutoFit/>
          </a:bodyPr>
          <a:lstStyle/>
          <a:p>
            <a:pPr fontAlgn="t"/>
            <a:r>
              <a:rPr lang="en-US" sz="2000" dirty="0" err="1">
                <a:solidFill>
                  <a:srgbClr val="222222"/>
                </a:solidFill>
                <a:latin typeface="Roboto"/>
                <a:hlinkClick r:id="rId5"/>
              </a:rPr>
              <a:t>MobileFusion</a:t>
            </a:r>
            <a:endParaRPr lang="en-US" sz="2000" dirty="0">
              <a:solidFill>
                <a:srgbClr val="222222"/>
              </a:solidFill>
              <a:latin typeface="Roboto"/>
            </a:endParaRPr>
          </a:p>
        </p:txBody>
      </p:sp>
    </p:spTree>
    <p:extLst>
      <p:ext uri="{BB962C8B-B14F-4D97-AF65-F5344CB8AC3E}">
        <p14:creationId xmlns:p14="http://schemas.microsoft.com/office/powerpoint/2010/main" val="241263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8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85890"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3D from thousands of images</a:t>
            </a:r>
          </a:p>
        </p:txBody>
      </p:sp>
      <p:sp>
        <p:nvSpPr>
          <p:cNvPr id="19459" name="TextBox 7"/>
          <p:cNvSpPr txBox="1">
            <a:spLocks noChangeArrowheads="1"/>
          </p:cNvSpPr>
          <p:nvPr/>
        </p:nvSpPr>
        <p:spPr bwMode="auto">
          <a:xfrm>
            <a:off x="4191001" y="6324600"/>
            <a:ext cx="468849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hlinkClick r:id="rId5"/>
              </a:rPr>
              <a:t>Building Rome in a Day</a:t>
            </a:r>
            <a:r>
              <a:rPr lang="en-US" altLang="en-US" dirty="0"/>
              <a:t>: Agarwal et al. 2009</a:t>
            </a:r>
          </a:p>
        </p:txBody>
      </p:sp>
      <p:pic>
        <p:nvPicPr>
          <p:cNvPr id="7" name="stpeter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67201" y="1600200"/>
            <a:ext cx="5068313" cy="4797426"/>
          </a:xfrm>
          <a:prstGeom prst="rect">
            <a:avLst/>
          </a:prstGeom>
        </p:spPr>
      </p:pic>
    </p:spTree>
    <p:extLst>
      <p:ext uri="{BB962C8B-B14F-4D97-AF65-F5344CB8AC3E}">
        <p14:creationId xmlns:p14="http://schemas.microsoft.com/office/powerpoint/2010/main" val="164070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vpr10.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43401" y="2054226"/>
            <a:ext cx="4854575" cy="3641725"/>
          </a:xfrm>
        </p:spPr>
      </p:pic>
      <p:sp>
        <p:nvSpPr>
          <p:cNvPr id="2" name="Title 1"/>
          <p:cNvSpPr>
            <a:spLocks noGrp="1"/>
          </p:cNvSpPr>
          <p:nvPr>
            <p:ph type="title"/>
          </p:nvPr>
        </p:nvSpPr>
        <p:spPr>
          <a:xfrm>
            <a:off x="3276600" y="381000"/>
            <a:ext cx="6858000" cy="1143000"/>
          </a:xfrm>
        </p:spPr>
        <p:txBody>
          <a:bodyPr/>
          <a:lstStyle/>
          <a:p>
            <a:r>
              <a:rPr lang="en-US" altLang="en-US" dirty="0"/>
              <a:t>3D from thousands of images</a:t>
            </a:r>
            <a:endParaRPr lang="en-US" dirty="0"/>
          </a:p>
        </p:txBody>
      </p:sp>
      <p:sp>
        <p:nvSpPr>
          <p:cNvPr id="5" name="TextBox 7"/>
          <p:cNvSpPr txBox="1">
            <a:spLocks noChangeArrowheads="1"/>
          </p:cNvSpPr>
          <p:nvPr/>
        </p:nvSpPr>
        <p:spPr bwMode="auto">
          <a:xfrm>
            <a:off x="5562600" y="6491224"/>
            <a:ext cx="284194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t>[</a:t>
            </a:r>
            <a:r>
              <a:rPr lang="en-US" altLang="en-US" sz="1600" dirty="0">
                <a:hlinkClick r:id="rId5"/>
              </a:rPr>
              <a:t>Furukawa et al. CVPR 2010</a:t>
            </a:r>
            <a:r>
              <a:rPr lang="en-US" altLang="en-US" sz="1600" dirty="0"/>
              <a:t>]</a:t>
            </a:r>
          </a:p>
        </p:txBody>
      </p:sp>
    </p:spTree>
    <p:extLst>
      <p:ext uri="{BB962C8B-B14F-4D97-AF65-F5344CB8AC3E}">
        <p14:creationId xmlns:p14="http://schemas.microsoft.com/office/powerpoint/2010/main" val="8432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rst-person Hyperlapse Video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05200" y="1219201"/>
            <a:ext cx="6432550" cy="4824413"/>
          </a:xfrm>
        </p:spPr>
      </p:pic>
      <p:sp>
        <p:nvSpPr>
          <p:cNvPr id="2" name="Title 1"/>
          <p:cNvSpPr>
            <a:spLocks noGrp="1"/>
          </p:cNvSpPr>
          <p:nvPr>
            <p:ph type="title"/>
          </p:nvPr>
        </p:nvSpPr>
        <p:spPr>
          <a:xfrm>
            <a:off x="3276600" y="228600"/>
            <a:ext cx="6858000" cy="1143000"/>
          </a:xfrm>
        </p:spPr>
        <p:txBody>
          <a:bodyPr>
            <a:normAutofit fontScale="90000"/>
          </a:bodyPr>
          <a:lstStyle/>
          <a:p>
            <a:r>
              <a:rPr lang="en-US" dirty="0"/>
              <a:t>First-person </a:t>
            </a:r>
            <a:r>
              <a:rPr lang="en-US" dirty="0" err="1"/>
              <a:t>Hyperlapse</a:t>
            </a:r>
            <a:r>
              <a:rPr lang="en-US" dirty="0"/>
              <a:t> Videos</a:t>
            </a:r>
          </a:p>
        </p:txBody>
      </p:sp>
      <p:sp>
        <p:nvSpPr>
          <p:cNvPr id="3" name="Rectangle 2"/>
          <p:cNvSpPr/>
          <p:nvPr/>
        </p:nvSpPr>
        <p:spPr>
          <a:xfrm>
            <a:off x="5181600" y="6324600"/>
            <a:ext cx="2876208" cy="338554"/>
          </a:xfrm>
          <a:prstGeom prst="rect">
            <a:avLst/>
          </a:prstGeom>
        </p:spPr>
        <p:txBody>
          <a:bodyPr wrap="none">
            <a:spAutoFit/>
          </a:bodyPr>
          <a:lstStyle/>
          <a:p>
            <a:pPr fontAlgn="t"/>
            <a:r>
              <a:rPr lang="en-US" sz="1600" dirty="0">
                <a:solidFill>
                  <a:srgbClr val="222222"/>
                </a:solidFill>
                <a:latin typeface="Roboto"/>
              </a:rPr>
              <a:t>[</a:t>
            </a:r>
            <a:r>
              <a:rPr lang="en-US" sz="1600" dirty="0">
                <a:solidFill>
                  <a:srgbClr val="222222"/>
                </a:solidFill>
                <a:latin typeface="Roboto"/>
                <a:hlinkClick r:id="rId5"/>
              </a:rPr>
              <a:t>Kopf et al. SIGGRAPH 2014</a:t>
            </a:r>
            <a:r>
              <a:rPr lang="en-US" sz="1600" dirty="0">
                <a:solidFill>
                  <a:srgbClr val="222222"/>
                </a:solidFill>
                <a:latin typeface="Roboto"/>
              </a:rPr>
              <a:t>]</a:t>
            </a:r>
          </a:p>
        </p:txBody>
      </p:sp>
    </p:spTree>
    <p:extLst>
      <p:ext uri="{BB962C8B-B14F-4D97-AF65-F5344CB8AC3E}">
        <p14:creationId xmlns:p14="http://schemas.microsoft.com/office/powerpoint/2010/main" val="317453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8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84807"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3276600" y="152400"/>
            <a:ext cx="6858000" cy="1143000"/>
          </a:xfrm>
        </p:spPr>
        <p:txBody>
          <a:bodyPr/>
          <a:lstStyle/>
          <a:p>
            <a:r>
              <a:rPr lang="en-US" altLang="en-US" dirty="0"/>
              <a:t>Google cars</a:t>
            </a:r>
          </a:p>
        </p:txBody>
      </p:sp>
      <p:pic>
        <p:nvPicPr>
          <p:cNvPr id="31747" name="Picture 2" descr="http://graphics8.nytimes.com/images/2010/10/10/us/10google-span/10google-span-article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371600"/>
            <a:ext cx="4243892" cy="3376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48" name="TextBox 4"/>
          <p:cNvSpPr txBox="1">
            <a:spLocks noChangeArrowheads="1"/>
          </p:cNvSpPr>
          <p:nvPr/>
        </p:nvSpPr>
        <p:spPr bwMode="auto">
          <a:xfrm>
            <a:off x="3276601" y="4953000"/>
            <a:ext cx="7238999" cy="14773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Oct 9, 2010. </a:t>
            </a:r>
            <a:r>
              <a:rPr lang="en-US" altLang="en-US" dirty="0">
                <a:hlinkClick r:id="rId3"/>
              </a:rPr>
              <a:t>"Google Cars Drive Themselves, in Traffic"</a:t>
            </a:r>
            <a:r>
              <a:rPr lang="en-US" altLang="en-US" dirty="0"/>
              <a:t>. </a:t>
            </a:r>
            <a:r>
              <a:rPr lang="en-US" altLang="en-US" i="1" dirty="0">
                <a:hlinkClick r:id="rId4" tooltip="The New York Times"/>
              </a:rPr>
              <a:t>The New York Times</a:t>
            </a:r>
            <a:r>
              <a:rPr lang="en-US" altLang="en-US" dirty="0"/>
              <a:t>. 	   John </a:t>
            </a:r>
            <a:r>
              <a:rPr lang="en-US" altLang="en-US" dirty="0" err="1"/>
              <a:t>Markoff</a:t>
            </a:r>
            <a:endParaRPr lang="en-US" altLang="en-US" dirty="0"/>
          </a:p>
          <a:p>
            <a:pPr eaLnBrk="1" hangingPunct="1"/>
            <a:endParaRPr lang="en-US" altLang="en-US" dirty="0"/>
          </a:p>
          <a:p>
            <a:pPr eaLnBrk="1" hangingPunct="1"/>
            <a:r>
              <a:rPr lang="en-US" altLang="en-US" dirty="0"/>
              <a:t>June 24, 2011. </a:t>
            </a:r>
            <a:r>
              <a:rPr lang="en-US" altLang="en-US" dirty="0">
                <a:hlinkClick r:id="rId5"/>
              </a:rPr>
              <a:t>"Nevada state law paves the way for driverless cars"</a:t>
            </a:r>
            <a:r>
              <a:rPr lang="en-US" altLang="en-US" dirty="0"/>
              <a:t>. </a:t>
            </a:r>
            <a:r>
              <a:rPr lang="en-US" altLang="en-US" i="1" dirty="0">
                <a:hlinkClick r:id="rId6" tooltip="Financial Post"/>
              </a:rPr>
              <a:t>Financial Post</a:t>
            </a:r>
            <a:r>
              <a:rPr lang="en-US" altLang="en-US" dirty="0"/>
              <a:t>. Christine Dobby</a:t>
            </a:r>
          </a:p>
        </p:txBody>
      </p:sp>
    </p:spTree>
    <p:extLst>
      <p:ext uri="{BB962C8B-B14F-4D97-AF65-F5344CB8AC3E}">
        <p14:creationId xmlns:p14="http://schemas.microsoft.com/office/powerpoint/2010/main" val="1455835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custDataLst>
              <p:tags r:id="rId1"/>
            </p:custDataLst>
          </p:nvPr>
        </p:nvSpPr>
        <p:spPr>
          <a:xfrm>
            <a:off x="3124200" y="228600"/>
            <a:ext cx="6858000" cy="1143000"/>
          </a:xfrm>
        </p:spPr>
        <p:txBody>
          <a:bodyPr/>
          <a:lstStyle/>
          <a:p>
            <a:pPr eaLnBrk="1" hangingPunct="1"/>
            <a:r>
              <a:rPr lang="en-US" altLang="en-US" dirty="0"/>
              <a:t>Vision in space</a:t>
            </a:r>
          </a:p>
        </p:txBody>
      </p:sp>
      <p:pic>
        <p:nvPicPr>
          <p:cNvPr id="33796" name="Picture 6" descr="1198865273_31824-1_Sol1369A_WestValley_L257F_b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3505200" y="1371601"/>
            <a:ext cx="6400800" cy="2333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7" name="Rectangle 7"/>
          <p:cNvSpPr>
            <a:spLocks noChangeArrowheads="1"/>
          </p:cNvSpPr>
          <p:nvPr>
            <p:custDataLst>
              <p:tags r:id="rId3"/>
            </p:custDataLst>
          </p:nvPr>
        </p:nvSpPr>
        <p:spPr bwMode="auto">
          <a:xfrm>
            <a:off x="3276600" y="4724400"/>
            <a:ext cx="72390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1600" dirty="0"/>
              <a:t>Vision systems (JPL) used for several tasks</a:t>
            </a:r>
          </a:p>
          <a:p>
            <a:pPr lvl="1" eaLnBrk="1" hangingPunct="1">
              <a:spcBef>
                <a:spcPct val="20000"/>
              </a:spcBef>
              <a:buFontTx/>
              <a:buChar char="•"/>
            </a:pPr>
            <a:r>
              <a:rPr lang="en-US" altLang="en-US" sz="1600" dirty="0"/>
              <a:t>Panorama stitching</a:t>
            </a:r>
          </a:p>
          <a:p>
            <a:pPr lvl="1" eaLnBrk="1" hangingPunct="1">
              <a:spcBef>
                <a:spcPct val="20000"/>
              </a:spcBef>
              <a:buFontTx/>
              <a:buChar char="•"/>
            </a:pPr>
            <a:r>
              <a:rPr lang="en-US" altLang="en-US" sz="1600" dirty="0"/>
              <a:t>3D terrain modeling</a:t>
            </a:r>
          </a:p>
          <a:p>
            <a:pPr lvl="1" eaLnBrk="1" hangingPunct="1">
              <a:spcBef>
                <a:spcPct val="20000"/>
              </a:spcBef>
              <a:buFontTx/>
              <a:buChar char="•"/>
            </a:pPr>
            <a:r>
              <a:rPr lang="en-US" altLang="en-US" sz="1600" dirty="0"/>
              <a:t>Obstacle detection, position tracking</a:t>
            </a:r>
          </a:p>
          <a:p>
            <a:pPr lvl="1" eaLnBrk="1" hangingPunct="1">
              <a:spcBef>
                <a:spcPct val="20000"/>
              </a:spcBef>
              <a:buFontTx/>
              <a:buChar char="•"/>
            </a:pPr>
            <a:r>
              <a:rPr lang="en-US" altLang="en-US" sz="1600" dirty="0"/>
              <a:t>For more, read “</a:t>
            </a:r>
            <a:r>
              <a:rPr lang="en-US" altLang="en-US" sz="1600" dirty="0">
                <a:hlinkClick r:id="rId8"/>
              </a:rPr>
              <a:t>Computer Vision on Mars</a:t>
            </a:r>
            <a:r>
              <a:rPr lang="en-US" altLang="en-US" sz="1600" dirty="0"/>
              <a:t>” by </a:t>
            </a:r>
            <a:r>
              <a:rPr lang="en-US" altLang="en-US" sz="1600" dirty="0" err="1"/>
              <a:t>Matthies</a:t>
            </a:r>
            <a:r>
              <a:rPr lang="en-US" altLang="en-US" sz="1600" dirty="0"/>
              <a:t> et al.</a:t>
            </a:r>
          </a:p>
        </p:txBody>
      </p:sp>
      <p:sp>
        <p:nvSpPr>
          <p:cNvPr id="33798" name="Rectangle 8"/>
          <p:cNvSpPr>
            <a:spLocks noChangeArrowheads="1"/>
          </p:cNvSpPr>
          <p:nvPr>
            <p:custDataLst>
              <p:tags r:id="rId4"/>
            </p:custDataLst>
          </p:nvPr>
        </p:nvSpPr>
        <p:spPr bwMode="auto">
          <a:xfrm>
            <a:off x="3276600" y="3886200"/>
            <a:ext cx="6400800"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hlinkClick r:id="rId9"/>
              </a:rPr>
              <a:t>NASA'S Mars Exploration Rover Spirit </a:t>
            </a:r>
            <a:r>
              <a:rPr lang="en-US" altLang="en-US" sz="1600" dirty="0"/>
              <a:t>captured this westward view from a low plateau where Spirit spent the closing months of 2007. </a:t>
            </a:r>
          </a:p>
        </p:txBody>
      </p:sp>
    </p:spTree>
    <p:extLst>
      <p:ext uri="{BB962C8B-B14F-4D97-AF65-F5344CB8AC3E}">
        <p14:creationId xmlns:p14="http://schemas.microsoft.com/office/powerpoint/2010/main" val="2911018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custDataLst>
              <p:tags r:id="rId1"/>
            </p:custDataLst>
          </p:nvPr>
        </p:nvSpPr>
        <p:spPr/>
        <p:txBody>
          <a:bodyPr/>
          <a:lstStyle/>
          <a:p>
            <a:pPr eaLnBrk="1" hangingPunct="1"/>
            <a:r>
              <a:rPr lang="en-US" altLang="en-US"/>
              <a:t>Medical imaging</a:t>
            </a:r>
          </a:p>
        </p:txBody>
      </p:sp>
      <p:pic>
        <p:nvPicPr>
          <p:cNvPr id="36867" name="Picture 4" descr="mybrain"/>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3200400" y="1600200"/>
            <a:ext cx="2939946" cy="3919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8" name="Picture 5"/>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6781801" y="1981201"/>
            <a:ext cx="3769469" cy="3190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69" name="Rectangle 6"/>
          <p:cNvSpPr>
            <a:spLocks noChangeArrowheads="1"/>
          </p:cNvSpPr>
          <p:nvPr>
            <p:custDataLst>
              <p:tags r:id="rId4"/>
            </p:custDataLst>
          </p:nvPr>
        </p:nvSpPr>
        <p:spPr bwMode="auto">
          <a:xfrm>
            <a:off x="7315200" y="5181600"/>
            <a:ext cx="2665438"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t>Image guided surgery</a:t>
            </a:r>
          </a:p>
          <a:p>
            <a:pPr algn="ctr" eaLnBrk="1" hangingPunct="1"/>
            <a:r>
              <a:rPr lang="en-US" altLang="en-US" sz="2000" dirty="0" err="1">
                <a:hlinkClick r:id="rId10"/>
              </a:rPr>
              <a:t>Grimson</a:t>
            </a:r>
            <a:r>
              <a:rPr lang="en-US" altLang="en-US" sz="2000" dirty="0">
                <a:hlinkClick r:id="rId10"/>
              </a:rPr>
              <a:t> et al., MIT</a:t>
            </a:r>
            <a:endParaRPr lang="en-US" altLang="en-US" sz="2000" dirty="0"/>
          </a:p>
        </p:txBody>
      </p:sp>
      <p:sp>
        <p:nvSpPr>
          <p:cNvPr id="36870" name="Rectangle 7"/>
          <p:cNvSpPr>
            <a:spLocks noChangeArrowheads="1"/>
          </p:cNvSpPr>
          <p:nvPr>
            <p:custDataLst>
              <p:tags r:id="rId5"/>
            </p:custDataLst>
          </p:nvPr>
        </p:nvSpPr>
        <p:spPr bwMode="auto">
          <a:xfrm>
            <a:off x="3733801" y="5562600"/>
            <a:ext cx="1481971"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dirty="0"/>
              <a:t>3D imaging</a:t>
            </a:r>
          </a:p>
          <a:p>
            <a:pPr algn="ctr" eaLnBrk="1" hangingPunct="1"/>
            <a:r>
              <a:rPr lang="en-US" altLang="en-US" sz="2000" dirty="0"/>
              <a:t>MRI, CT</a:t>
            </a:r>
          </a:p>
        </p:txBody>
      </p:sp>
    </p:spTree>
    <p:extLst>
      <p:ext uri="{BB962C8B-B14F-4D97-AF65-F5344CB8AC3E}">
        <p14:creationId xmlns:p14="http://schemas.microsoft.com/office/powerpoint/2010/main" val="1069104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iCa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81401" y="2295525"/>
            <a:ext cx="6202363" cy="3411538"/>
          </a:xfrm>
        </p:spPr>
      </p:pic>
      <p:sp>
        <p:nvSpPr>
          <p:cNvPr id="2" name="Title 1"/>
          <p:cNvSpPr>
            <a:spLocks noGrp="1"/>
          </p:cNvSpPr>
          <p:nvPr>
            <p:ph type="title"/>
          </p:nvPr>
        </p:nvSpPr>
        <p:spPr/>
        <p:txBody>
          <a:bodyPr/>
          <a:lstStyle/>
          <a:p>
            <a:r>
              <a:rPr lang="en-US" dirty="0"/>
              <a:t>Computer vision for healthcare</a:t>
            </a:r>
          </a:p>
        </p:txBody>
      </p:sp>
      <p:sp>
        <p:nvSpPr>
          <p:cNvPr id="5" name="Rectangle 4"/>
          <p:cNvSpPr/>
          <p:nvPr/>
        </p:nvSpPr>
        <p:spPr>
          <a:xfrm>
            <a:off x="5028743" y="6342488"/>
            <a:ext cx="2864561" cy="400110"/>
          </a:xfrm>
          <a:prstGeom prst="rect">
            <a:avLst/>
          </a:prstGeom>
        </p:spPr>
        <p:txBody>
          <a:bodyPr wrap="none">
            <a:spAutoFit/>
          </a:bodyPr>
          <a:lstStyle/>
          <a:p>
            <a:r>
              <a:rPr lang="en-US" sz="2000" dirty="0" err="1">
                <a:solidFill>
                  <a:srgbClr val="333333"/>
                </a:solidFill>
                <a:latin typeface="Roboto"/>
                <a:hlinkClick r:id="rId5"/>
              </a:rPr>
              <a:t>BiliCam</a:t>
            </a:r>
            <a:r>
              <a:rPr lang="en-US" sz="2000" dirty="0">
                <a:solidFill>
                  <a:srgbClr val="333333"/>
                </a:solidFill>
                <a:latin typeface="Roboto"/>
                <a:hlinkClick r:id="rId5"/>
              </a:rPr>
              <a:t>, </a:t>
            </a:r>
            <a:r>
              <a:rPr lang="en-US" sz="2000" dirty="0" err="1">
                <a:solidFill>
                  <a:srgbClr val="333333"/>
                </a:solidFill>
                <a:latin typeface="Roboto"/>
                <a:hlinkClick r:id="rId5"/>
              </a:rPr>
              <a:t>Ubicomp</a:t>
            </a:r>
            <a:r>
              <a:rPr lang="en-US" sz="2000" dirty="0">
                <a:solidFill>
                  <a:srgbClr val="333333"/>
                </a:solidFill>
                <a:latin typeface="Roboto"/>
                <a:hlinkClick r:id="rId5"/>
              </a:rPr>
              <a:t> 2014</a:t>
            </a:r>
            <a:endParaRPr lang="en-US" sz="2000" dirty="0"/>
          </a:p>
        </p:txBody>
      </p:sp>
    </p:spTree>
    <p:extLst>
      <p:ext uri="{BB962C8B-B14F-4D97-AF65-F5344CB8AC3E}">
        <p14:creationId xmlns:p14="http://schemas.microsoft.com/office/powerpoint/2010/main" val="288231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1153"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utism Screen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35388" y="1600200"/>
            <a:ext cx="5802312" cy="4351338"/>
          </a:xfrm>
        </p:spPr>
      </p:pic>
      <p:sp>
        <p:nvSpPr>
          <p:cNvPr id="2" name="Title 1"/>
          <p:cNvSpPr>
            <a:spLocks noGrp="1"/>
          </p:cNvSpPr>
          <p:nvPr>
            <p:ph type="title"/>
          </p:nvPr>
        </p:nvSpPr>
        <p:spPr/>
        <p:txBody>
          <a:bodyPr/>
          <a:lstStyle/>
          <a:p>
            <a:r>
              <a:rPr lang="en-US" dirty="0"/>
              <a:t>Computer vision for healthcare</a:t>
            </a:r>
          </a:p>
        </p:txBody>
      </p:sp>
      <p:sp>
        <p:nvSpPr>
          <p:cNvPr id="7" name="Rectangle 6"/>
          <p:cNvSpPr/>
          <p:nvPr/>
        </p:nvSpPr>
        <p:spPr>
          <a:xfrm>
            <a:off x="5077547" y="6042026"/>
            <a:ext cx="2717636" cy="523220"/>
          </a:xfrm>
          <a:prstGeom prst="rect">
            <a:avLst/>
          </a:prstGeom>
        </p:spPr>
        <p:txBody>
          <a:bodyPr wrap="none">
            <a:spAutoFit/>
          </a:bodyPr>
          <a:lstStyle/>
          <a:p>
            <a:r>
              <a:rPr lang="en-US" sz="2800" dirty="0">
                <a:hlinkClick r:id="rId5"/>
              </a:rPr>
              <a:t>Autism Screening</a:t>
            </a:r>
            <a:endParaRPr lang="en-US" sz="2800" dirty="0"/>
          </a:p>
        </p:txBody>
      </p:sp>
    </p:spTree>
    <p:extLst>
      <p:ext uri="{BB962C8B-B14F-4D97-AF65-F5344CB8AC3E}">
        <p14:creationId xmlns:p14="http://schemas.microsoft.com/office/powerpoint/2010/main" val="85782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0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vealing Invisible Changes In The Worl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86201" y="1676400"/>
            <a:ext cx="5802313" cy="4351338"/>
          </a:xfrm>
        </p:spPr>
      </p:pic>
      <p:sp>
        <p:nvSpPr>
          <p:cNvPr id="2" name="Title 1"/>
          <p:cNvSpPr>
            <a:spLocks noGrp="1"/>
          </p:cNvSpPr>
          <p:nvPr>
            <p:ph type="title"/>
          </p:nvPr>
        </p:nvSpPr>
        <p:spPr/>
        <p:txBody>
          <a:bodyPr/>
          <a:lstStyle/>
          <a:p>
            <a:r>
              <a:rPr lang="en-US" dirty="0"/>
              <a:t>Computer vision for healthcare</a:t>
            </a:r>
          </a:p>
        </p:txBody>
      </p:sp>
      <p:sp>
        <p:nvSpPr>
          <p:cNvPr id="5" name="Rectangle 4"/>
          <p:cNvSpPr/>
          <p:nvPr/>
        </p:nvSpPr>
        <p:spPr>
          <a:xfrm>
            <a:off x="5020154" y="6095152"/>
            <a:ext cx="2865237" cy="461665"/>
          </a:xfrm>
          <a:prstGeom prst="rect">
            <a:avLst/>
          </a:prstGeom>
        </p:spPr>
        <p:txBody>
          <a:bodyPr wrap="none">
            <a:spAutoFit/>
          </a:bodyPr>
          <a:lstStyle/>
          <a:p>
            <a:r>
              <a:rPr lang="en-US" sz="2400" dirty="0">
                <a:solidFill>
                  <a:srgbClr val="333333"/>
                </a:solidFill>
                <a:latin typeface="Roboto"/>
                <a:hlinkClick r:id="rId5"/>
              </a:rPr>
              <a:t>Video magnification</a:t>
            </a:r>
            <a:endParaRPr lang="en-US" sz="2400" dirty="0"/>
          </a:p>
        </p:txBody>
      </p:sp>
    </p:spTree>
    <p:extLst>
      <p:ext uri="{BB962C8B-B14F-4D97-AF65-F5344CB8AC3E}">
        <p14:creationId xmlns:p14="http://schemas.microsoft.com/office/powerpoint/2010/main" val="341561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2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43208"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1444" y="1744208"/>
            <a:ext cx="8932128" cy="4808992"/>
          </a:xfrm>
        </p:spPr>
        <p:txBody>
          <a:bodyPr>
            <a:normAutofit/>
          </a:bodyPr>
          <a:lstStyle/>
          <a:p>
            <a:r>
              <a:rPr lang="en-US" dirty="0"/>
              <a:t>Course textbook</a:t>
            </a:r>
          </a:p>
          <a:p>
            <a:pPr marL="457200" lvl="1" indent="0">
              <a:buNone/>
            </a:pPr>
            <a:endParaRPr lang="en-US" dirty="0"/>
          </a:p>
          <a:p>
            <a:pPr lvl="1"/>
            <a:r>
              <a:rPr lang="en-US" b="1" i="1" dirty="0"/>
              <a:t>Deep Learning, </a:t>
            </a:r>
          </a:p>
          <a:p>
            <a:pPr marL="457200" lvl="1" indent="0">
              <a:buNone/>
            </a:pPr>
            <a:r>
              <a:rPr lang="en-US" dirty="0"/>
              <a:t>by Ian Goodfellow, </a:t>
            </a:r>
            <a:r>
              <a:rPr lang="en-US" dirty="0" err="1"/>
              <a:t>Yoshua</a:t>
            </a:r>
            <a:r>
              <a:rPr lang="en-US" dirty="0"/>
              <a:t> </a:t>
            </a:r>
            <a:r>
              <a:rPr lang="en-US" dirty="0" err="1"/>
              <a:t>Bengio</a:t>
            </a:r>
            <a:r>
              <a:rPr lang="en-US" dirty="0"/>
              <a:t> and Aaron Courville, 2016</a:t>
            </a:r>
          </a:p>
          <a:p>
            <a:endParaRPr lang="en-US" dirty="0"/>
          </a:p>
        </p:txBody>
      </p:sp>
      <p:sp>
        <p:nvSpPr>
          <p:cNvPr id="3" name="Slide Number Placeholder 2"/>
          <p:cNvSpPr>
            <a:spLocks noGrp="1"/>
          </p:cNvSpPr>
          <p:nvPr>
            <p:ph type="sldNum" sz="quarter" idx="10"/>
          </p:nvPr>
        </p:nvSpPr>
        <p:spPr/>
        <p:txBody>
          <a:bodyPr/>
          <a:lstStyle/>
          <a:p>
            <a:fld id="{B7CFA7D8-35C9-C54B-B306-E9537D7350C6}" type="slidenum">
              <a:rPr lang="en-US" smtClean="0"/>
              <a:t>3</a:t>
            </a:fld>
            <a:endParaRPr lang="en-US"/>
          </a:p>
        </p:txBody>
      </p:sp>
      <p:sp>
        <p:nvSpPr>
          <p:cNvPr id="4" name="Title 3"/>
          <p:cNvSpPr>
            <a:spLocks noGrp="1"/>
          </p:cNvSpPr>
          <p:nvPr>
            <p:ph type="title"/>
          </p:nvPr>
        </p:nvSpPr>
        <p:spPr>
          <a:xfrm>
            <a:off x="0" y="0"/>
            <a:ext cx="12192000" cy="1325563"/>
          </a:xfrm>
        </p:spPr>
        <p:txBody>
          <a:bodyPr/>
          <a:lstStyle/>
          <a:p>
            <a:pPr algn="ctr"/>
            <a:r>
              <a:rPr lang="en-US" dirty="0"/>
              <a:t>Course Information (Cont’d)</a:t>
            </a:r>
          </a:p>
        </p:txBody>
      </p:sp>
      <p:pic>
        <p:nvPicPr>
          <p:cNvPr id="7" name="Picture 6"/>
          <p:cNvPicPr>
            <a:picLocks noChangeAspect="1"/>
          </p:cNvPicPr>
          <p:nvPr/>
        </p:nvPicPr>
        <p:blipFill>
          <a:blip r:embed="rId2"/>
          <a:stretch>
            <a:fillRect/>
          </a:stretch>
        </p:blipFill>
        <p:spPr>
          <a:xfrm>
            <a:off x="9022876" y="3164111"/>
            <a:ext cx="1849912" cy="2505001"/>
          </a:xfrm>
          <a:prstGeom prst="rect">
            <a:avLst/>
          </a:prstGeom>
        </p:spPr>
      </p:pic>
    </p:spTree>
    <p:extLst>
      <p:ext uri="{BB962C8B-B14F-4D97-AF65-F5344CB8AC3E}">
        <p14:creationId xmlns:p14="http://schemas.microsoft.com/office/powerpoint/2010/main" val="355686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blinds(horizontal)">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5854" y="1248229"/>
            <a:ext cx="11820292" cy="5473246"/>
          </a:xfrm>
        </p:spPr>
        <p:txBody>
          <a:bodyPr>
            <a:noAutofit/>
          </a:bodyPr>
          <a:lstStyle/>
          <a:p>
            <a:r>
              <a:rPr lang="en-US" sz="1600" dirty="0"/>
              <a:t>Topics (tentative)</a:t>
            </a:r>
          </a:p>
          <a:p>
            <a:pPr lvl="1"/>
            <a:r>
              <a:rPr lang="en-US" sz="1600" dirty="0"/>
              <a:t>Topic 1. Class Introduction [Slides]</a:t>
            </a:r>
          </a:p>
          <a:p>
            <a:pPr lvl="1"/>
            <a:r>
              <a:rPr lang="en-US" sz="1600" dirty="0"/>
              <a:t>Topic 2. Deep Learning Introduction [Book]</a:t>
            </a:r>
          </a:p>
          <a:p>
            <a:pPr lvl="1"/>
            <a:r>
              <a:rPr lang="en-US" sz="1600" dirty="0"/>
              <a:t>Topic 3. Backpropagation [Book]</a:t>
            </a:r>
          </a:p>
          <a:p>
            <a:pPr lvl="1"/>
            <a:r>
              <a:rPr lang="en-US" sz="1600" dirty="0"/>
              <a:t>Topic 4. Convolutional Neural Networks (CNNs) [Slides / Papers]</a:t>
            </a:r>
          </a:p>
          <a:p>
            <a:pPr lvl="1"/>
            <a:r>
              <a:rPr lang="en-US" sz="1600" dirty="0"/>
              <a:t>Topic 5. Deep Learning Tips [Slides / Papers]</a:t>
            </a:r>
          </a:p>
          <a:p>
            <a:pPr lvl="1"/>
            <a:r>
              <a:rPr lang="en-US" sz="1600" dirty="0"/>
              <a:t>Topic 6. Recurrent Neural Network (RNNs) [Slides / Papers]</a:t>
            </a:r>
          </a:p>
          <a:p>
            <a:pPr lvl="1"/>
            <a:r>
              <a:rPr lang="en-US" sz="1600" dirty="0"/>
              <a:t>Topic 7. Generative Adversarial Networks (GANs) [Slides / Papers]</a:t>
            </a:r>
          </a:p>
          <a:p>
            <a:pPr lvl="1"/>
            <a:r>
              <a:rPr lang="en-US" sz="1600" dirty="0"/>
              <a:t>Topic 8. Variational Auto Encoder (VAE) [Slides / Papers]</a:t>
            </a:r>
          </a:p>
          <a:p>
            <a:pPr lvl="1"/>
            <a:r>
              <a:rPr lang="en-US" sz="1600" dirty="0"/>
              <a:t>Topic 9. Diffusion Model [Slides / Papers]</a:t>
            </a:r>
          </a:p>
          <a:p>
            <a:pPr lvl="1"/>
            <a:r>
              <a:rPr lang="en-US" sz="1600" dirty="0"/>
              <a:t>Topic 10. Network Compression [Slides / Papers]</a:t>
            </a:r>
          </a:p>
          <a:p>
            <a:pPr lvl="1"/>
            <a:r>
              <a:rPr lang="en-US" sz="1600" dirty="0"/>
              <a:t>Topic 11. Self-attention [Slides / Papers]</a:t>
            </a:r>
          </a:p>
          <a:p>
            <a:pPr lvl="1"/>
            <a:r>
              <a:rPr lang="en-US" sz="1600" dirty="0"/>
              <a:t>Topic 12. Transformer [Slides / Papers]</a:t>
            </a:r>
          </a:p>
          <a:p>
            <a:pPr lvl="1"/>
            <a:r>
              <a:rPr lang="en-US" sz="1600" dirty="0"/>
              <a:t>Topic 13. Self-supervised Learning [Slides / Papers]</a:t>
            </a:r>
          </a:p>
          <a:p>
            <a:pPr lvl="1"/>
            <a:r>
              <a:rPr lang="en-US" sz="1600" dirty="0"/>
              <a:t>Topic 14. Explainable AI [Slides / Papers]</a:t>
            </a:r>
          </a:p>
          <a:p>
            <a:r>
              <a:rPr lang="en-US" sz="1600" dirty="0"/>
              <a:t>Prerequisite</a:t>
            </a:r>
          </a:p>
          <a:p>
            <a:pPr lvl="1">
              <a:buFont typeface="Wingdings" charset="2"/>
              <a:buChar char="q"/>
            </a:pPr>
            <a:r>
              <a:rPr lang="en-US" sz="1600" dirty="0"/>
              <a:t>Knowledge of machine learning basics.</a:t>
            </a:r>
          </a:p>
          <a:p>
            <a:pPr lvl="1">
              <a:buFont typeface="Wingdings" charset="2"/>
              <a:buChar char="q"/>
            </a:pPr>
            <a:r>
              <a:rPr lang="en-US" sz="1600" dirty="0"/>
              <a:t>Familiar with the basic probability theory and the basic linear algebra.</a:t>
            </a:r>
          </a:p>
          <a:p>
            <a:endParaRPr lang="en-US" sz="1600" dirty="0"/>
          </a:p>
          <a:p>
            <a:endParaRPr lang="en-US" sz="1600" dirty="0"/>
          </a:p>
          <a:p>
            <a:pPr>
              <a:buFont typeface="Wingdings" charset="2"/>
              <a:buChar char="q"/>
            </a:pPr>
            <a:endParaRPr lang="en-US" sz="1600" dirty="0"/>
          </a:p>
        </p:txBody>
      </p:sp>
      <p:sp>
        <p:nvSpPr>
          <p:cNvPr id="3" name="Slide Number Placeholder 2"/>
          <p:cNvSpPr>
            <a:spLocks noGrp="1"/>
          </p:cNvSpPr>
          <p:nvPr>
            <p:ph type="sldNum" sz="quarter" idx="10"/>
          </p:nvPr>
        </p:nvSpPr>
        <p:spPr/>
        <p:txBody>
          <a:bodyPr/>
          <a:lstStyle/>
          <a:p>
            <a:fld id="{B7CFA7D8-35C9-C54B-B306-E9537D7350C6}" type="slidenum">
              <a:rPr lang="en-US" smtClean="0"/>
              <a:t>4</a:t>
            </a:fld>
            <a:endParaRPr lang="en-US"/>
          </a:p>
        </p:txBody>
      </p:sp>
      <p:sp>
        <p:nvSpPr>
          <p:cNvPr id="4" name="Title 3"/>
          <p:cNvSpPr>
            <a:spLocks noGrp="1"/>
          </p:cNvSpPr>
          <p:nvPr>
            <p:ph type="title"/>
          </p:nvPr>
        </p:nvSpPr>
        <p:spPr>
          <a:xfrm>
            <a:off x="0" y="0"/>
            <a:ext cx="12192000" cy="1100253"/>
          </a:xfrm>
        </p:spPr>
        <p:txBody>
          <a:bodyPr/>
          <a:lstStyle/>
          <a:p>
            <a:pPr algn="ctr"/>
            <a:r>
              <a:rPr lang="en-US" dirty="0"/>
              <a:t>Course Information (Cont’d)</a:t>
            </a:r>
          </a:p>
        </p:txBody>
      </p:sp>
    </p:spTree>
    <p:extLst>
      <p:ext uri="{BB962C8B-B14F-4D97-AF65-F5344CB8AC3E}">
        <p14:creationId xmlns:p14="http://schemas.microsoft.com/office/powerpoint/2010/main" val="214401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linds(horizontal)">
                                      <p:cBhvr>
                                        <p:cTn id="22" dur="500"/>
                                        <p:tgtEl>
                                          <p:spTgt spid="2">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blinds(horizontal)">
                                      <p:cBhvr>
                                        <p:cTn id="25" dur="500"/>
                                        <p:tgtEl>
                                          <p:spTgt spid="2">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blinds(horizontal)">
                                      <p:cBhvr>
                                        <p:cTn id="28" dur="500"/>
                                        <p:tgtEl>
                                          <p:spTgt spid="2">
                                            <p:txEl>
                                              <p:pRg st="7" end="7"/>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blinds(horizontal)">
                                      <p:cBhvr>
                                        <p:cTn id="31" dur="500"/>
                                        <p:tgtEl>
                                          <p:spTgt spid="2">
                                            <p:txEl>
                                              <p:pRg st="8" end="8"/>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blinds(horizontal)">
                                      <p:cBhvr>
                                        <p:cTn id="34" dur="500"/>
                                        <p:tgtEl>
                                          <p:spTgt spid="2">
                                            <p:txEl>
                                              <p:pRg st="9" end="9"/>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Effect transition="in" filter="blinds(horizontal)">
                                      <p:cBhvr>
                                        <p:cTn id="37" dur="500"/>
                                        <p:tgtEl>
                                          <p:spTgt spid="2">
                                            <p:txEl>
                                              <p:pRg st="10" end="10"/>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
                                            <p:txEl>
                                              <p:pRg st="11" end="11"/>
                                            </p:txEl>
                                          </p:spTgt>
                                        </p:tgtEl>
                                        <p:attrNameLst>
                                          <p:attrName>style.visibility</p:attrName>
                                        </p:attrNameLst>
                                      </p:cBhvr>
                                      <p:to>
                                        <p:strVal val="visible"/>
                                      </p:to>
                                    </p:set>
                                    <p:animEffect transition="in" filter="blinds(horizontal)">
                                      <p:cBhvr>
                                        <p:cTn id="40" dur="500"/>
                                        <p:tgtEl>
                                          <p:spTgt spid="2">
                                            <p:txEl>
                                              <p:pRg st="11" end="11"/>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Effect transition="in" filter="blinds(horizontal)">
                                      <p:cBhvr>
                                        <p:cTn id="43" dur="500"/>
                                        <p:tgtEl>
                                          <p:spTgt spid="2">
                                            <p:txEl>
                                              <p:pRg st="12" end="12"/>
                                            </p:txEl>
                                          </p:spTgt>
                                        </p:tgtEl>
                                      </p:cBhvr>
                                    </p:animEffect>
                                  </p:childTnLst>
                                </p:cTn>
                              </p:par>
                              <p:par>
                                <p:cTn id="44" presetID="3" presetClass="entr" presetSubtype="10" fill="hold" nodeType="withEffect">
                                  <p:stCondLst>
                                    <p:cond delay="0"/>
                                  </p:stCondLst>
                                  <p:childTnLst>
                                    <p:set>
                                      <p:cBhvr>
                                        <p:cTn id="45" dur="1" fill="hold">
                                          <p:stCondLst>
                                            <p:cond delay="0"/>
                                          </p:stCondLst>
                                        </p:cTn>
                                        <p:tgtEl>
                                          <p:spTgt spid="2">
                                            <p:txEl>
                                              <p:pRg st="13" end="13"/>
                                            </p:txEl>
                                          </p:spTgt>
                                        </p:tgtEl>
                                        <p:attrNameLst>
                                          <p:attrName>style.visibility</p:attrName>
                                        </p:attrNameLst>
                                      </p:cBhvr>
                                      <p:to>
                                        <p:strVal val="visible"/>
                                      </p:to>
                                    </p:set>
                                    <p:animEffect transition="in" filter="blinds(horizontal)">
                                      <p:cBhvr>
                                        <p:cTn id="46" dur="500"/>
                                        <p:tgtEl>
                                          <p:spTgt spid="2">
                                            <p:txEl>
                                              <p:pRg st="13" end="13"/>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2">
                                            <p:txEl>
                                              <p:pRg st="14" end="14"/>
                                            </p:txEl>
                                          </p:spTgt>
                                        </p:tgtEl>
                                        <p:attrNameLst>
                                          <p:attrName>style.visibility</p:attrName>
                                        </p:attrNameLst>
                                      </p:cBhvr>
                                      <p:to>
                                        <p:strVal val="visible"/>
                                      </p:to>
                                    </p:set>
                                    <p:animEffect transition="in" filter="blinds(horizontal)">
                                      <p:cBhvr>
                                        <p:cTn id="49" dur="500"/>
                                        <p:tgtEl>
                                          <p:spTgt spid="2">
                                            <p:txEl>
                                              <p:pRg st="14" end="1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2">
                                            <p:txEl>
                                              <p:pRg st="15" end="15"/>
                                            </p:txEl>
                                          </p:spTgt>
                                        </p:tgtEl>
                                        <p:attrNameLst>
                                          <p:attrName>style.visibility</p:attrName>
                                        </p:attrNameLst>
                                      </p:cBhvr>
                                      <p:to>
                                        <p:strVal val="visible"/>
                                      </p:to>
                                    </p:set>
                                    <p:animEffect transition="in" filter="blinds(horizontal)">
                                      <p:cBhvr>
                                        <p:cTn id="54" dur="500"/>
                                        <p:tgtEl>
                                          <p:spTgt spid="2">
                                            <p:txEl>
                                              <p:pRg st="15" end="15"/>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2">
                                            <p:txEl>
                                              <p:pRg st="16" end="16"/>
                                            </p:txEl>
                                          </p:spTgt>
                                        </p:tgtEl>
                                        <p:attrNameLst>
                                          <p:attrName>style.visibility</p:attrName>
                                        </p:attrNameLst>
                                      </p:cBhvr>
                                      <p:to>
                                        <p:strVal val="visible"/>
                                      </p:to>
                                    </p:set>
                                    <p:animEffect transition="in" filter="blinds(horizontal)">
                                      <p:cBhvr>
                                        <p:cTn id="57" dur="500"/>
                                        <p:tgtEl>
                                          <p:spTgt spid="2">
                                            <p:txEl>
                                              <p:pRg st="16" end="16"/>
                                            </p:txEl>
                                          </p:spTgt>
                                        </p:tgtEl>
                                      </p:cBhvr>
                                    </p:animEffect>
                                  </p:childTnLst>
                                </p:cTn>
                              </p:par>
                              <p:par>
                                <p:cTn id="58" presetID="3" presetClass="entr" presetSubtype="10" fill="hold" nodeType="withEffect">
                                  <p:stCondLst>
                                    <p:cond delay="0"/>
                                  </p:stCondLst>
                                  <p:childTnLst>
                                    <p:set>
                                      <p:cBhvr>
                                        <p:cTn id="59" dur="1" fill="hold">
                                          <p:stCondLst>
                                            <p:cond delay="0"/>
                                          </p:stCondLst>
                                        </p:cTn>
                                        <p:tgtEl>
                                          <p:spTgt spid="2">
                                            <p:txEl>
                                              <p:pRg st="17" end="17"/>
                                            </p:txEl>
                                          </p:spTgt>
                                        </p:tgtEl>
                                        <p:attrNameLst>
                                          <p:attrName>style.visibility</p:attrName>
                                        </p:attrNameLst>
                                      </p:cBhvr>
                                      <p:to>
                                        <p:strVal val="visible"/>
                                      </p:to>
                                    </p:set>
                                    <p:animEffect transition="in" filter="blinds(horizontal)">
                                      <p:cBhvr>
                                        <p:cTn id="60" dur="500"/>
                                        <p:tgtEl>
                                          <p:spTgt spid="2">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20530" y="1300898"/>
            <a:ext cx="8150940" cy="5055451"/>
          </a:xfrm>
        </p:spPr>
        <p:txBody>
          <a:bodyPr>
            <a:noAutofit/>
          </a:bodyPr>
          <a:lstStyle/>
          <a:p>
            <a:r>
              <a:rPr lang="en-US" sz="2400" dirty="0"/>
              <a:t>Machine learning and deep learning is a math intensive class.</a:t>
            </a:r>
          </a:p>
          <a:p>
            <a:endParaRPr lang="en-US" sz="2400" dirty="0"/>
          </a:p>
          <a:p>
            <a:r>
              <a:rPr lang="en-US" sz="2400" dirty="0"/>
              <a:t>Grading</a:t>
            </a:r>
          </a:p>
          <a:p>
            <a:pPr lvl="1"/>
            <a:r>
              <a:rPr lang="en-US" dirty="0"/>
              <a:t>Assignments: 30%   ( 3-4 assignments )</a:t>
            </a:r>
          </a:p>
          <a:p>
            <a:pPr lvl="1"/>
            <a:r>
              <a:rPr lang="en-US" dirty="0"/>
              <a:t>Mid-term: 20%</a:t>
            </a:r>
          </a:p>
          <a:p>
            <a:pPr lvl="1"/>
            <a:r>
              <a:rPr lang="en-US" dirty="0"/>
              <a:t>Final Exam: 20%</a:t>
            </a:r>
          </a:p>
          <a:p>
            <a:pPr lvl="1"/>
            <a:r>
              <a:rPr lang="en-US" dirty="0"/>
              <a:t>Final Project: 30%</a:t>
            </a:r>
          </a:p>
          <a:p>
            <a:pPr marL="0" indent="0" algn="ctr">
              <a:buNone/>
            </a:pPr>
            <a:endParaRPr lang="en-US" sz="2400" dirty="0"/>
          </a:p>
          <a:p>
            <a:pPr marL="0" indent="0" algn="ctr">
              <a:buNone/>
            </a:pPr>
            <a:r>
              <a:rPr lang="en-US" sz="2400" dirty="0"/>
              <a:t>(Grades: A is 90+, B is 80+, C is 70+, D is 60+)</a:t>
            </a:r>
          </a:p>
          <a:p>
            <a:pPr marL="0" indent="0">
              <a:buNone/>
            </a:pPr>
            <a:endParaRPr lang="en-US" sz="2400" dirty="0"/>
          </a:p>
          <a:p>
            <a:r>
              <a:rPr lang="en-US" sz="2400" dirty="0"/>
              <a:t>Course Martials</a:t>
            </a:r>
            <a:endParaRPr lang="en-US" dirty="0"/>
          </a:p>
          <a:p>
            <a:pPr lvl="1"/>
            <a:r>
              <a:rPr lang="en-US" dirty="0"/>
              <a:t>Blackboard       </a:t>
            </a:r>
          </a:p>
        </p:txBody>
      </p:sp>
      <p:sp>
        <p:nvSpPr>
          <p:cNvPr id="3" name="Slide Number Placeholder 2"/>
          <p:cNvSpPr>
            <a:spLocks noGrp="1"/>
          </p:cNvSpPr>
          <p:nvPr>
            <p:ph type="sldNum" sz="quarter" idx="10"/>
          </p:nvPr>
        </p:nvSpPr>
        <p:spPr/>
        <p:txBody>
          <a:bodyPr/>
          <a:lstStyle/>
          <a:p>
            <a:fld id="{B7CFA7D8-35C9-C54B-B306-E9537D7350C6}" type="slidenum">
              <a:rPr lang="en-US" smtClean="0"/>
              <a:t>5</a:t>
            </a:fld>
            <a:endParaRPr lang="en-US"/>
          </a:p>
        </p:txBody>
      </p:sp>
      <p:sp>
        <p:nvSpPr>
          <p:cNvPr id="4" name="Title 3"/>
          <p:cNvSpPr>
            <a:spLocks noGrp="1"/>
          </p:cNvSpPr>
          <p:nvPr>
            <p:ph type="title"/>
          </p:nvPr>
        </p:nvSpPr>
        <p:spPr>
          <a:xfrm>
            <a:off x="0" y="-24664"/>
            <a:ext cx="12192000" cy="1325563"/>
          </a:xfrm>
        </p:spPr>
        <p:txBody>
          <a:bodyPr/>
          <a:lstStyle/>
          <a:p>
            <a:pPr algn="ctr"/>
            <a:r>
              <a:rPr lang="en-US" dirty="0"/>
              <a:t>Course Information (Cont’d)</a:t>
            </a:r>
          </a:p>
        </p:txBody>
      </p:sp>
    </p:spTree>
    <p:extLst>
      <p:ext uri="{BB962C8B-B14F-4D97-AF65-F5344CB8AC3E}">
        <p14:creationId xmlns:p14="http://schemas.microsoft.com/office/powerpoint/2010/main" val="375118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46456" y="1174750"/>
            <a:ext cx="9507344" cy="5181600"/>
          </a:xfrm>
        </p:spPr>
        <p:txBody>
          <a:bodyPr>
            <a:normAutofit fontScale="70000" lnSpcReduction="20000"/>
          </a:bodyPr>
          <a:lstStyle/>
          <a:p>
            <a:r>
              <a:rPr lang="en-US" sz="2600" dirty="0"/>
              <a:t>Programming language</a:t>
            </a:r>
          </a:p>
          <a:p>
            <a:pPr lvl="1">
              <a:buFont typeface="Wingdings" charset="2"/>
              <a:buChar char="q"/>
            </a:pPr>
            <a:r>
              <a:rPr lang="en-US" sz="2600" dirty="0"/>
              <a:t>Python</a:t>
            </a:r>
          </a:p>
          <a:p>
            <a:pPr lvl="2"/>
            <a:r>
              <a:rPr lang="en-US" sz="2600" dirty="0">
                <a:hlinkClick r:id="rId2"/>
              </a:rPr>
              <a:t>https://machinelearningmastery.com/machine-learning-in-python-step-by-step/</a:t>
            </a:r>
            <a:endParaRPr lang="en-US" sz="2600" dirty="0"/>
          </a:p>
          <a:p>
            <a:endParaRPr lang="en-US" sz="2600" dirty="0"/>
          </a:p>
          <a:p>
            <a:r>
              <a:rPr lang="en-US" sz="2600" dirty="0" err="1"/>
              <a:t>LaTex</a:t>
            </a:r>
            <a:endParaRPr lang="en-US" sz="2600" dirty="0"/>
          </a:p>
          <a:p>
            <a:pPr marL="742950" lvl="2" indent="-342900">
              <a:buFont typeface="Wingdings" charset="2"/>
              <a:buChar char="q"/>
            </a:pPr>
            <a:r>
              <a:rPr lang="en-US" sz="2600" dirty="0"/>
              <a:t>You are strongly encouraged to use </a:t>
            </a:r>
            <a:r>
              <a:rPr lang="en-US" sz="2600" dirty="0" err="1"/>
              <a:t>LaTex</a:t>
            </a:r>
            <a:r>
              <a:rPr lang="en-US" sz="2600" dirty="0"/>
              <a:t> for the project proposal and reports.</a:t>
            </a:r>
          </a:p>
          <a:p>
            <a:pPr marL="742950" lvl="2" indent="-342900">
              <a:buFont typeface="Wingdings" charset="2"/>
              <a:buChar char="q"/>
            </a:pPr>
            <a:r>
              <a:rPr lang="en-US" sz="2600" dirty="0"/>
              <a:t>https://</a:t>
            </a:r>
            <a:r>
              <a:rPr lang="en-US" sz="2600" dirty="0" err="1"/>
              <a:t>www.overleaf.com</a:t>
            </a:r>
            <a:r>
              <a:rPr lang="en-US" sz="2600" dirty="0"/>
              <a:t>/</a:t>
            </a:r>
          </a:p>
          <a:p>
            <a:endParaRPr lang="en-US" sz="2600" dirty="0"/>
          </a:p>
          <a:p>
            <a:endParaRPr lang="en-US" sz="2600" dirty="0"/>
          </a:p>
          <a:p>
            <a:endParaRPr lang="en-US" sz="2600" dirty="0"/>
          </a:p>
          <a:p>
            <a:endParaRPr lang="en-US" sz="2600" dirty="0"/>
          </a:p>
          <a:p>
            <a:endParaRPr lang="en-US" sz="2600" dirty="0"/>
          </a:p>
          <a:p>
            <a:endParaRPr lang="en-US" sz="2600" dirty="0"/>
          </a:p>
          <a:p>
            <a:r>
              <a:rPr lang="en-US" sz="2600" dirty="0"/>
              <a:t>GitHub</a:t>
            </a:r>
          </a:p>
          <a:p>
            <a:pPr lvl="1">
              <a:buFont typeface="Wingdings" charset="2"/>
              <a:buChar char="q"/>
            </a:pPr>
            <a:r>
              <a:rPr lang="en-US" sz="2600" dirty="0">
                <a:hlinkClick r:id="rId3"/>
              </a:rPr>
              <a:t>https://guides.github.com/activities/hello-world/</a:t>
            </a:r>
            <a:endParaRPr lang="en-US" sz="2600" dirty="0"/>
          </a:p>
          <a:p>
            <a:pPr lvl="1">
              <a:buFont typeface="Wingdings" charset="2"/>
              <a:buChar char="q"/>
            </a:pPr>
            <a:r>
              <a:rPr lang="en-US" sz="2600" dirty="0"/>
              <a:t>A centralized place to store and track all code related to your project. </a:t>
            </a:r>
          </a:p>
          <a:p>
            <a:pPr lvl="1">
              <a:buFont typeface="Wingdings" charset="2"/>
              <a:buChar char="q"/>
            </a:pPr>
            <a:r>
              <a:rPr lang="en-US" sz="2600" dirty="0"/>
              <a:t>A principled way to collaborate with team members. </a:t>
            </a:r>
          </a:p>
          <a:p>
            <a:pPr lvl="1"/>
            <a:endParaRPr lang="en-US" dirty="0"/>
          </a:p>
          <a:p>
            <a:pPr lvl="1"/>
            <a:endParaRPr lang="en-US" dirty="0"/>
          </a:p>
        </p:txBody>
      </p:sp>
      <p:sp>
        <p:nvSpPr>
          <p:cNvPr id="3" name="Slide Number Placeholder 2"/>
          <p:cNvSpPr>
            <a:spLocks noGrp="1"/>
          </p:cNvSpPr>
          <p:nvPr>
            <p:ph type="sldNum" sz="quarter" idx="10"/>
          </p:nvPr>
        </p:nvSpPr>
        <p:spPr/>
        <p:txBody>
          <a:bodyPr/>
          <a:lstStyle/>
          <a:p>
            <a:fld id="{B7CFA7D8-35C9-C54B-B306-E9537D7350C6}" type="slidenum">
              <a:rPr lang="en-US" smtClean="0"/>
              <a:t>6</a:t>
            </a:fld>
            <a:endParaRPr lang="en-US"/>
          </a:p>
        </p:txBody>
      </p:sp>
      <p:sp>
        <p:nvSpPr>
          <p:cNvPr id="4" name="Title 3"/>
          <p:cNvSpPr>
            <a:spLocks noGrp="1"/>
          </p:cNvSpPr>
          <p:nvPr>
            <p:ph type="title"/>
          </p:nvPr>
        </p:nvSpPr>
        <p:spPr>
          <a:xfrm>
            <a:off x="0" y="1"/>
            <a:ext cx="12192000" cy="1035424"/>
          </a:xfrm>
        </p:spPr>
        <p:txBody>
          <a:bodyPr/>
          <a:lstStyle/>
          <a:p>
            <a:pPr algn="ctr"/>
            <a:r>
              <a:rPr lang="en-US" dirty="0"/>
              <a:t>Course Information (Cont’d)</a:t>
            </a:r>
          </a:p>
        </p:txBody>
      </p:sp>
      <p:pic>
        <p:nvPicPr>
          <p:cNvPr id="6" name="Picture 5"/>
          <p:cNvPicPr>
            <a:picLocks noChangeAspect="1"/>
          </p:cNvPicPr>
          <p:nvPr/>
        </p:nvPicPr>
        <p:blipFill>
          <a:blip r:embed="rId4"/>
          <a:stretch>
            <a:fillRect/>
          </a:stretch>
        </p:blipFill>
        <p:spPr>
          <a:xfrm>
            <a:off x="5859651" y="3025434"/>
            <a:ext cx="3317600" cy="1867974"/>
          </a:xfrm>
          <a:prstGeom prst="rect">
            <a:avLst/>
          </a:prstGeom>
        </p:spPr>
      </p:pic>
    </p:spTree>
    <p:extLst>
      <p:ext uri="{BB962C8B-B14F-4D97-AF65-F5344CB8AC3E}">
        <p14:creationId xmlns:p14="http://schemas.microsoft.com/office/powerpoint/2010/main" val="286986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blinds(horizontal)">
                                      <p:cBhvr>
                                        <p:cTn id="18" dur="500"/>
                                        <p:tgtEl>
                                          <p:spTgt spid="2">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blinds(horizontal)">
                                      <p:cBhvr>
                                        <p:cTn id="21" dur="500"/>
                                        <p:tgtEl>
                                          <p:spTgt spid="2">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blinds(horizontal)">
                                      <p:cBhvr>
                                        <p:cTn id="24" dur="500"/>
                                        <p:tgtEl>
                                          <p:spTgt spid="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
                                            <p:txEl>
                                              <p:pRg st="13" end="13"/>
                                            </p:txEl>
                                          </p:spTgt>
                                        </p:tgtEl>
                                        <p:attrNameLst>
                                          <p:attrName>style.visibility</p:attrName>
                                        </p:attrNameLst>
                                      </p:cBhvr>
                                      <p:to>
                                        <p:strVal val="visible"/>
                                      </p:to>
                                    </p:set>
                                    <p:animEffect transition="in" filter="blinds(horizontal)">
                                      <p:cBhvr>
                                        <p:cTn id="34" dur="500"/>
                                        <p:tgtEl>
                                          <p:spTgt spid="2">
                                            <p:txEl>
                                              <p:pRg st="13" end="13"/>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animEffect transition="in" filter="blinds(horizontal)">
                                      <p:cBhvr>
                                        <p:cTn id="37" dur="500"/>
                                        <p:tgtEl>
                                          <p:spTgt spid="2">
                                            <p:txEl>
                                              <p:pRg st="14" end="14"/>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2">
                                            <p:txEl>
                                              <p:pRg st="15" end="15"/>
                                            </p:txEl>
                                          </p:spTgt>
                                        </p:tgtEl>
                                        <p:attrNameLst>
                                          <p:attrName>style.visibility</p:attrName>
                                        </p:attrNameLst>
                                      </p:cBhvr>
                                      <p:to>
                                        <p:strVal val="visible"/>
                                      </p:to>
                                    </p:set>
                                    <p:animEffect transition="in" filter="blinds(horizontal)">
                                      <p:cBhvr>
                                        <p:cTn id="40" dur="500"/>
                                        <p:tgtEl>
                                          <p:spTgt spid="2">
                                            <p:txEl>
                                              <p:pRg st="15" end="15"/>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2">
                                            <p:txEl>
                                              <p:pRg st="16" end="16"/>
                                            </p:txEl>
                                          </p:spTgt>
                                        </p:tgtEl>
                                        <p:attrNameLst>
                                          <p:attrName>style.visibility</p:attrName>
                                        </p:attrNameLst>
                                      </p:cBhvr>
                                      <p:to>
                                        <p:strVal val="visible"/>
                                      </p:to>
                                    </p:set>
                                    <p:animEffect transition="in" filter="blinds(horizontal)">
                                      <p:cBhvr>
                                        <p:cTn id="43" dur="500"/>
                                        <p:tgtEl>
                                          <p:spTgt spid="2">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133"/>
            <a:ext cx="12192000" cy="744673"/>
          </a:xfrm>
        </p:spPr>
        <p:txBody>
          <a:bodyPr>
            <a:normAutofit fontScale="90000"/>
          </a:bodyPr>
          <a:lstStyle/>
          <a:p>
            <a:pPr algn="ctr"/>
            <a:r>
              <a:rPr lang="en-US" sz="4800" dirty="0"/>
              <a:t>Deep Learning in Our Daily Life</a:t>
            </a:r>
          </a:p>
        </p:txBody>
      </p:sp>
      <p:pic>
        <p:nvPicPr>
          <p:cNvPr id="6" name="Picture 5" descr="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450" y="3304417"/>
            <a:ext cx="5553685" cy="3532761"/>
          </a:xfrm>
          <a:prstGeom prst="rect">
            <a:avLst/>
          </a:prstGeom>
        </p:spPr>
      </p:pic>
      <p:pic>
        <p:nvPicPr>
          <p:cNvPr id="3" name="Picture 2" descr="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30" y="1232767"/>
            <a:ext cx="2415868" cy="1630966"/>
          </a:xfrm>
          <a:prstGeom prst="rect">
            <a:avLst/>
          </a:prstGeom>
        </p:spPr>
      </p:pic>
      <p:sp>
        <p:nvSpPr>
          <p:cNvPr id="5" name="Rectangle 4"/>
          <p:cNvSpPr/>
          <p:nvPr/>
        </p:nvSpPr>
        <p:spPr>
          <a:xfrm>
            <a:off x="2743141" y="1355752"/>
            <a:ext cx="2567743" cy="1384995"/>
          </a:xfrm>
          <a:prstGeom prst="rect">
            <a:avLst/>
          </a:prstGeom>
        </p:spPr>
        <p:txBody>
          <a:bodyPr wrap="square">
            <a:spAutoFit/>
          </a:bodyPr>
          <a:lstStyle/>
          <a:p>
            <a:pPr algn="just"/>
            <a:r>
              <a:rPr lang="en-US" sz="1400" b="1" dirty="0" err="1">
                <a:solidFill>
                  <a:srgbClr val="1B1B1B"/>
                </a:solidFill>
              </a:rPr>
              <a:t>AlphaGo</a:t>
            </a:r>
            <a:r>
              <a:rPr lang="en-US" sz="1400" dirty="0">
                <a:solidFill>
                  <a:srgbClr val="1B1B1B"/>
                </a:solidFill>
              </a:rPr>
              <a:t> is the first computer program to defeat a professional human Go player, the first program to defeat a Go world champion, and arguably the strongest Go player in history.</a:t>
            </a:r>
            <a:endParaRPr lang="en-US" sz="1400" dirty="0"/>
          </a:p>
        </p:txBody>
      </p:sp>
      <p:pic>
        <p:nvPicPr>
          <p:cNvPr id="1026" name="Picture 2" descr="It will change everything': DeepMind's AI makes gigantic leap in solving  protein structures">
            <a:extLst>
              <a:ext uri="{FF2B5EF4-FFF2-40B4-BE49-F238E27FC236}">
                <a16:creationId xmlns:a16="http://schemas.microsoft.com/office/drawing/2014/main" id="{DEE56303-CECF-7942-9CD7-A15438572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3678" y="1229490"/>
            <a:ext cx="2415868" cy="16309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B5C9F70-1FCB-934D-A617-3EE6578A371F}"/>
              </a:ext>
            </a:extLst>
          </p:cNvPr>
          <p:cNvSpPr/>
          <p:nvPr/>
        </p:nvSpPr>
        <p:spPr>
          <a:xfrm>
            <a:off x="8010135" y="1030949"/>
            <a:ext cx="3797654" cy="2031325"/>
          </a:xfrm>
          <a:prstGeom prst="rect">
            <a:avLst/>
          </a:prstGeom>
        </p:spPr>
        <p:txBody>
          <a:bodyPr wrap="square">
            <a:spAutoFit/>
          </a:bodyPr>
          <a:lstStyle/>
          <a:p>
            <a:r>
              <a:rPr lang="en-US" sz="1400" dirty="0"/>
              <a:t>The latest version of our AI system </a:t>
            </a:r>
            <a:r>
              <a:rPr lang="en-US" sz="1400" b="1" dirty="0" err="1"/>
              <a:t>AlphaFold</a:t>
            </a:r>
            <a:r>
              <a:rPr lang="en-US" sz="1400" dirty="0"/>
              <a:t> has been recognized as a solution to this grand challenge by the organizers of the biennial Critical Assessment of protein Structure Prediction (CASP). This breakthrough demonstrates the impact AI can have on scientific discovery and its potential to dramatically accelerate progress in some of the most fundamental fields that explain and shape our world.</a:t>
            </a:r>
          </a:p>
        </p:txBody>
      </p:sp>
    </p:spTree>
    <p:extLst>
      <p:ext uri="{BB962C8B-B14F-4D97-AF65-F5344CB8AC3E}">
        <p14:creationId xmlns:p14="http://schemas.microsoft.com/office/powerpoint/2010/main" val="41413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blinds(horizontal)">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blinds(horizontal)">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5770" y="2630814"/>
            <a:ext cx="9376229" cy="771292"/>
          </a:xfrm>
        </p:spPr>
        <p:txBody>
          <a:bodyPr>
            <a:normAutofit/>
          </a:bodyPr>
          <a:lstStyle/>
          <a:p>
            <a:r>
              <a:rPr lang="en-US" sz="4400" dirty="0"/>
              <a:t>Deep Learning Applications</a:t>
            </a:r>
          </a:p>
        </p:txBody>
      </p:sp>
      <p:sp>
        <p:nvSpPr>
          <p:cNvPr id="4" name="Slide Number Placeholder 3"/>
          <p:cNvSpPr>
            <a:spLocks noGrp="1"/>
          </p:cNvSpPr>
          <p:nvPr>
            <p:ph type="sldNum" sz="quarter" idx="10"/>
          </p:nvPr>
        </p:nvSpPr>
        <p:spPr/>
        <p:txBody>
          <a:bodyPr/>
          <a:lstStyle/>
          <a:p>
            <a:fld id="{B7CFA7D8-35C9-C54B-B306-E9537D7350C6}" type="slidenum">
              <a:rPr lang="en-US" smtClean="0"/>
              <a:t>8</a:t>
            </a:fld>
            <a:endParaRPr lang="en-US" dirty="0"/>
          </a:p>
        </p:txBody>
      </p:sp>
    </p:spTree>
    <p:extLst>
      <p:ext uri="{BB962C8B-B14F-4D97-AF65-F5344CB8AC3E}">
        <p14:creationId xmlns:p14="http://schemas.microsoft.com/office/powerpoint/2010/main" val="3688585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detection</a:t>
            </a:r>
          </a:p>
        </p:txBody>
      </p:sp>
      <p:pic>
        <p:nvPicPr>
          <p:cNvPr id="4" name="Picture 5" descr="tested_485"/>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4648201" y="1752600"/>
            <a:ext cx="3800187" cy="28582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8229600" y="6400800"/>
            <a:ext cx="2114180" cy="338554"/>
          </a:xfrm>
          <a:prstGeom prst="rect">
            <a:avLst/>
          </a:prstGeom>
        </p:spPr>
        <p:txBody>
          <a:bodyPr wrap="none">
            <a:spAutoFit/>
          </a:bodyPr>
          <a:lstStyle/>
          <a:p>
            <a:r>
              <a:rPr lang="en-US" altLang="en-US" sz="1600" dirty="0"/>
              <a:t>Slide credit: Steve Seitz</a:t>
            </a:r>
            <a:endParaRPr lang="en-US" sz="1600" dirty="0"/>
          </a:p>
        </p:txBody>
      </p:sp>
      <p:sp>
        <p:nvSpPr>
          <p:cNvPr id="7" name="Rectangle 6"/>
          <p:cNvSpPr/>
          <p:nvPr/>
        </p:nvSpPr>
        <p:spPr>
          <a:xfrm>
            <a:off x="3124200" y="4648201"/>
            <a:ext cx="7543800" cy="1138773"/>
          </a:xfrm>
          <a:prstGeom prst="rect">
            <a:avLst/>
          </a:prstGeom>
        </p:spPr>
        <p:txBody>
          <a:bodyPr wrap="square">
            <a:spAutoFit/>
          </a:bodyPr>
          <a:lstStyle/>
          <a:p>
            <a:endParaRPr lang="en-US" sz="1700" dirty="0"/>
          </a:p>
          <a:p>
            <a:endParaRPr lang="en-US" sz="1700" dirty="0"/>
          </a:p>
          <a:p>
            <a:r>
              <a:rPr lang="en-US" altLang="en-US" sz="1700" dirty="0"/>
              <a:t>Most digital cameras and smart phones detect faces </a:t>
            </a:r>
            <a:r>
              <a:rPr lang="en-US" altLang="zh-CN" sz="1700" dirty="0"/>
              <a:t>- </a:t>
            </a:r>
            <a:r>
              <a:rPr lang="en-US" altLang="en-US" sz="1700" dirty="0"/>
              <a:t>Canon, Sony, Fuji, …</a:t>
            </a:r>
          </a:p>
          <a:p>
            <a:r>
              <a:rPr lang="en-US" altLang="en-US" sz="1700" dirty="0"/>
              <a:t>For smart focus, exposure compensation, and cropping</a:t>
            </a:r>
          </a:p>
        </p:txBody>
      </p:sp>
    </p:spTree>
    <p:extLst>
      <p:ext uri="{BB962C8B-B14F-4D97-AF65-F5344CB8AC3E}">
        <p14:creationId xmlns:p14="http://schemas.microsoft.com/office/powerpoint/2010/main" val="12269002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2446</TotalTime>
  <Words>926</Words>
  <Application>Microsoft Macintosh PowerPoint</Application>
  <PresentationFormat>Widescreen</PresentationFormat>
  <Paragraphs>155</Paragraphs>
  <Slides>29</Slides>
  <Notes>5</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Roboto</vt:lpstr>
      <vt:lpstr>Wingdings</vt:lpstr>
      <vt:lpstr>Office Theme</vt:lpstr>
      <vt:lpstr>CS 577 Deep Learning</vt:lpstr>
      <vt:lpstr>Course Information</vt:lpstr>
      <vt:lpstr>Course Information (Cont’d)</vt:lpstr>
      <vt:lpstr>Course Information (Cont’d)</vt:lpstr>
      <vt:lpstr>Course Information (Cont’d)</vt:lpstr>
      <vt:lpstr>Course Information (Cont’d)</vt:lpstr>
      <vt:lpstr>Deep Learning in Our Daily Life</vt:lpstr>
      <vt:lpstr>Deep Learning Applications</vt:lpstr>
      <vt:lpstr>Face detection</vt:lpstr>
      <vt:lpstr>Face recognition</vt:lpstr>
      <vt:lpstr>Face Landmark Alignment</vt:lpstr>
      <vt:lpstr>Smile Detection</vt:lpstr>
      <vt:lpstr>Vision-based Biometrics</vt:lpstr>
      <vt:lpstr>Vision-based Biometrics</vt:lpstr>
      <vt:lpstr>Optical Character Recognition (OCR)</vt:lpstr>
      <vt:lpstr>Computer vision in sports</vt:lpstr>
      <vt:lpstr>Computer vision in sports</vt:lpstr>
      <vt:lpstr>Visual recognition for photo organization </vt:lpstr>
      <vt:lpstr>Matching street clothing photos in online Shops</vt:lpstr>
      <vt:lpstr>3D scanner from a mobile camera</vt:lpstr>
      <vt:lpstr>3D from thousands of images</vt:lpstr>
      <vt:lpstr>3D from thousands of images</vt:lpstr>
      <vt:lpstr>First-person Hyperlapse Videos</vt:lpstr>
      <vt:lpstr>Google cars</vt:lpstr>
      <vt:lpstr>Vision in space</vt:lpstr>
      <vt:lpstr>Medical imaging</vt:lpstr>
      <vt:lpstr>Computer vision for healthcare</vt:lpstr>
      <vt:lpstr>Computer vision for healthcare</vt:lpstr>
      <vt:lpstr>Computer vision for healthcare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584 Machine Learning</dc:title>
  <dc:creator>Yan, Yan</dc:creator>
  <cp:lastModifiedBy>Tom Yan</cp:lastModifiedBy>
  <cp:revision>83</cp:revision>
  <dcterms:created xsi:type="dcterms:W3CDTF">2021-01-07T17:28:52Z</dcterms:created>
  <dcterms:modified xsi:type="dcterms:W3CDTF">2023-08-23T03:46:45Z</dcterms:modified>
</cp:coreProperties>
</file>